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9" r:id="rId2"/>
    <p:sldId id="296" r:id="rId3"/>
    <p:sldId id="260" r:id="rId4"/>
    <p:sldId id="263" r:id="rId5"/>
    <p:sldId id="266" r:id="rId6"/>
    <p:sldId id="267" r:id="rId7"/>
    <p:sldId id="261" r:id="rId8"/>
    <p:sldId id="291" r:id="rId9"/>
    <p:sldId id="295" r:id="rId10"/>
    <p:sldId id="294" r:id="rId11"/>
    <p:sldId id="265" r:id="rId12"/>
    <p:sldId id="280" r:id="rId13"/>
    <p:sldId id="270" r:id="rId14"/>
    <p:sldId id="301" r:id="rId15"/>
    <p:sldId id="290" r:id="rId16"/>
    <p:sldId id="287" r:id="rId17"/>
    <p:sldId id="281" r:id="rId18"/>
    <p:sldId id="306" r:id="rId19"/>
    <p:sldId id="282" r:id="rId20"/>
    <p:sldId id="308" r:id="rId21"/>
    <p:sldId id="309" r:id="rId22"/>
    <p:sldId id="284" r:id="rId23"/>
    <p:sldId id="302" r:id="rId2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CC3300"/>
    <a:srgbClr val="009900"/>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245" autoAdjust="0"/>
  </p:normalViewPr>
  <p:slideViewPr>
    <p:cSldViewPr>
      <p:cViewPr varScale="1">
        <p:scale>
          <a:sx n="74" d="100"/>
          <a:sy n="74" d="100"/>
        </p:scale>
        <p:origin x="-63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81B4B54E-6A81-4927-B053-59D766DABF06}" type="datetimeFigureOut">
              <a:rPr lang="en-US" smtClean="0"/>
              <a:t>8/5/2012</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A30C3256-E2B5-4476-B728-4FFFC850D8F9}" type="slidenum">
              <a:rPr lang="en-US" smtClean="0"/>
              <a:t>‹#›</a:t>
            </a:fld>
            <a:endParaRPr lang="en-US"/>
          </a:p>
        </p:txBody>
      </p:sp>
    </p:spTree>
    <p:extLst>
      <p:ext uri="{BB962C8B-B14F-4D97-AF65-F5344CB8AC3E}">
        <p14:creationId xmlns:p14="http://schemas.microsoft.com/office/powerpoint/2010/main" val="1522173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E71FB53A-E35B-4EF9-AB44-95FA49F02FDE}" type="datetimeFigureOut">
              <a:rPr lang="en-US" smtClean="0"/>
              <a:t>8/5/2012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B53317E4-EACB-4F02-B4DB-84D04901C8AF}" type="slidenum">
              <a:rPr lang="en-US" smtClean="0"/>
              <a:t>‹#›</a:t>
            </a:fld>
            <a:endParaRPr lang="en-US"/>
          </a:p>
        </p:txBody>
      </p:sp>
    </p:spTree>
    <p:extLst>
      <p:ext uri="{BB962C8B-B14F-4D97-AF65-F5344CB8AC3E}">
        <p14:creationId xmlns:p14="http://schemas.microsoft.com/office/powerpoint/2010/main" val="400875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library.wooster.edu/sciref/Tutor/EvSciInfo/evsciinfo.php"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 the graphic to discuss</a:t>
            </a:r>
            <a:r>
              <a:rPr lang="en-US" baseline="0" dirty="0" smtClean="0"/>
              <a:t> the idea behind a lifecycle – depicts change &amp; evolution of an organism and illustrates the process by which that change takes place.  Biology is a common subject in which life cycles are used.  Here we are exchanging “organism” for “</a:t>
            </a:r>
            <a:r>
              <a:rPr lang="en-US" baseline="0" smtClean="0"/>
              <a:t>digital objects” or “data”</a:t>
            </a:r>
            <a:endParaRPr lang="en-US" dirty="0" smtClean="0"/>
          </a:p>
          <a:p>
            <a:endParaRPr lang="en-US" dirty="0"/>
          </a:p>
        </p:txBody>
      </p:sp>
      <p:sp>
        <p:nvSpPr>
          <p:cNvPr id="4" name="Slide Number Placeholder 3"/>
          <p:cNvSpPr>
            <a:spLocks noGrp="1"/>
          </p:cNvSpPr>
          <p:nvPr>
            <p:ph type="sldNum" sz="quarter" idx="10"/>
          </p:nvPr>
        </p:nvSpPr>
        <p:spPr/>
        <p:txBody>
          <a:bodyPr/>
          <a:lstStyle/>
          <a:p>
            <a:fld id="{B53317E4-EACB-4F02-B4DB-84D04901C8AF}" type="slidenum">
              <a:rPr lang="en-US" smtClean="0"/>
              <a:t>2</a:t>
            </a:fld>
            <a:endParaRPr lang="en-US"/>
          </a:p>
        </p:txBody>
      </p:sp>
    </p:spTree>
    <p:extLst>
      <p:ext uri="{BB962C8B-B14F-4D97-AF65-F5344CB8AC3E}">
        <p14:creationId xmlns:p14="http://schemas.microsoft.com/office/powerpoint/2010/main" val="1554429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iDCC</a:t>
            </a:r>
            <a:r>
              <a:rPr lang="en-US" dirty="0" smtClean="0"/>
              <a:t> Curation</a:t>
            </a:r>
            <a:r>
              <a:rPr lang="en-US" baseline="0" dirty="0" smtClean="0"/>
              <a:t> </a:t>
            </a:r>
            <a:r>
              <a:rPr lang="en-US" dirty="0" smtClean="0"/>
              <a:t>Life</a:t>
            </a:r>
            <a:r>
              <a:rPr lang="en-US" baseline="0" dirty="0" smtClean="0"/>
              <a:t> </a:t>
            </a:r>
            <a:r>
              <a:rPr lang="en-US" dirty="0" smtClean="0"/>
              <a:t>Cycle</a:t>
            </a:r>
          </a:p>
          <a:p>
            <a:endParaRPr lang="en-US" dirty="0" smtClean="0"/>
          </a:p>
          <a:p>
            <a:r>
              <a:rPr lang="en-US" sz="1200" kern="1200" dirty="0" smtClean="0">
                <a:solidFill>
                  <a:schemeClr val="tx1"/>
                </a:solidFill>
                <a:effectLst/>
                <a:latin typeface="+mn-lt"/>
                <a:ea typeface="+mn-ea"/>
                <a:cs typeface="+mn-cs"/>
              </a:rPr>
              <a:t>The DCC Curation Lifecycle Model provides a graphical, high level overview of the stages required for successful curation and preservation of data from initial </a:t>
            </a:r>
            <a:r>
              <a:rPr lang="en-US" sz="1200" kern="1200" dirty="0" err="1" smtClean="0">
                <a:solidFill>
                  <a:schemeClr val="tx1"/>
                </a:solidFill>
                <a:effectLst/>
                <a:latin typeface="+mn-lt"/>
                <a:ea typeface="+mn-ea"/>
                <a:cs typeface="+mn-cs"/>
              </a:rPr>
              <a:t>conceptualisation</a:t>
            </a:r>
            <a:r>
              <a:rPr lang="en-US" sz="1200" kern="1200" dirty="0" smtClean="0">
                <a:solidFill>
                  <a:schemeClr val="tx1"/>
                </a:solidFill>
                <a:effectLst/>
                <a:latin typeface="+mn-lt"/>
                <a:ea typeface="+mn-ea"/>
                <a:cs typeface="+mn-cs"/>
              </a:rPr>
              <a:t> through the iterative curation cycle. The model can be used to plan activities within a specific research project,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or consortium to ensure all necessary stages are undertaken, each in the correct sequence. It is important to note that the description, preservation planning, community watch, and curate and preserve elements of the model should be considered at all stages of activity.</a:t>
            </a:r>
            <a:endParaRPr lang="en-US" dirty="0"/>
          </a:p>
        </p:txBody>
      </p:sp>
      <p:sp>
        <p:nvSpPr>
          <p:cNvPr id="4" name="Slide Number Placeholder 3"/>
          <p:cNvSpPr>
            <a:spLocks noGrp="1"/>
          </p:cNvSpPr>
          <p:nvPr>
            <p:ph type="sldNum" sz="quarter" idx="10"/>
          </p:nvPr>
        </p:nvSpPr>
        <p:spPr/>
        <p:txBody>
          <a:bodyPr/>
          <a:lstStyle/>
          <a:p>
            <a:fld id="{B53317E4-EACB-4F02-B4DB-84D04901C8AF}" type="slidenum">
              <a:rPr lang="en-US" smtClean="0"/>
              <a:t>13</a:t>
            </a:fld>
            <a:endParaRPr lang="en-US"/>
          </a:p>
        </p:txBody>
      </p:sp>
    </p:spTree>
    <p:extLst>
      <p:ext uri="{BB962C8B-B14F-4D97-AF65-F5344CB8AC3E}">
        <p14:creationId xmlns:p14="http://schemas.microsoft.com/office/powerpoint/2010/main" val="2119517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OAIS </a:t>
            </a:r>
            <a:r>
              <a:rPr lang="en-US" baseline="0" dirty="0" smtClean="0"/>
              <a:t> - a means to connect roles and responsibilities  – producer, manager, consumer – formalizes this relationship</a:t>
            </a:r>
          </a:p>
          <a:p>
            <a:r>
              <a:rPr lang="en-US" baseline="0" dirty="0" smtClean="0"/>
              <a:t>The “gray box portion” is not meant to be visible to the user (</a:t>
            </a:r>
            <a:r>
              <a:rPr lang="en-US" baseline="0" dirty="0" err="1" smtClean="0"/>
              <a:t>prodcuer</a:t>
            </a:r>
            <a:r>
              <a:rPr lang="en-US" baseline="0" dirty="0" smtClean="0"/>
              <a:t>, consumer)  </a:t>
            </a:r>
          </a:p>
          <a:p>
            <a:endParaRPr lang="en-US" baseline="0" dirty="0" smtClean="0"/>
          </a:p>
          <a:p>
            <a:r>
              <a:rPr lang="en-US" baseline="0" dirty="0" smtClean="0"/>
              <a:t>Almost represents two lifecycles – over time (preservation) and immediate (access)</a:t>
            </a:r>
            <a:endParaRPr lang="en-US" dirty="0"/>
          </a:p>
        </p:txBody>
      </p:sp>
      <p:sp>
        <p:nvSpPr>
          <p:cNvPr id="4" name="Slide Number Placeholder 3"/>
          <p:cNvSpPr>
            <a:spLocks noGrp="1"/>
          </p:cNvSpPr>
          <p:nvPr>
            <p:ph type="sldNum" sz="quarter" idx="10"/>
          </p:nvPr>
        </p:nvSpPr>
        <p:spPr/>
        <p:txBody>
          <a:bodyPr/>
          <a:lstStyle/>
          <a:p>
            <a:fld id="{B53317E4-EACB-4F02-B4DB-84D04901C8AF}" type="slidenum">
              <a:rPr lang="en-US" smtClean="0"/>
              <a:t>14</a:t>
            </a:fld>
            <a:endParaRPr lang="en-US"/>
          </a:p>
        </p:txBody>
      </p:sp>
    </p:spTree>
    <p:extLst>
      <p:ext uri="{BB962C8B-B14F-4D97-AF65-F5344CB8AC3E}">
        <p14:creationId xmlns:p14="http://schemas.microsoft.com/office/powerpoint/2010/main" val="4127713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 Curation Lifecycle so much as a Curation Workflow for ICPSR</a:t>
            </a:r>
            <a:r>
              <a:rPr lang="en-US" baseline="0" dirty="0" smtClean="0"/>
              <a:t> – how does this workflow compare with the elements of curation models?</a:t>
            </a:r>
          </a:p>
          <a:p>
            <a:r>
              <a:rPr lang="en-US" baseline="0" dirty="0" smtClean="0"/>
              <a:t>Implementing the Lifecycle Model / Principles in a functional repository.</a:t>
            </a:r>
          </a:p>
          <a:p>
            <a:endParaRPr lang="en-US" baseline="0" dirty="0" smtClean="0"/>
          </a:p>
          <a:p>
            <a:r>
              <a:rPr lang="en-US" baseline="0" dirty="0" smtClean="0"/>
              <a:t>Adheres to the OAIS Reference Model </a:t>
            </a:r>
          </a:p>
          <a:p>
            <a:endParaRPr lang="en-US" baseline="0" dirty="0" smtClean="0"/>
          </a:p>
          <a:p>
            <a:r>
              <a:rPr lang="en-US" baseline="0" dirty="0" smtClean="0"/>
              <a:t>Other parts of the Workshop:</a:t>
            </a:r>
          </a:p>
          <a:p>
            <a:r>
              <a:rPr lang="en-US" baseline="0" dirty="0" smtClean="0"/>
              <a:t>- DMP</a:t>
            </a:r>
          </a:p>
          <a:p>
            <a:pPr marL="0" indent="0">
              <a:buFontTx/>
              <a:buNone/>
            </a:pPr>
            <a:r>
              <a:rPr lang="en-US" baseline="0" dirty="0" smtClean="0"/>
              <a:t>- Sustainability (SEAD)</a:t>
            </a:r>
          </a:p>
          <a:p>
            <a:pPr marL="0" indent="0">
              <a:buFontTx/>
              <a:buNone/>
            </a:pPr>
            <a:r>
              <a:rPr lang="en-US" baseline="0" dirty="0" smtClean="0"/>
              <a:t>- Talking with Stakeholders on DM</a:t>
            </a:r>
          </a:p>
          <a:p>
            <a:pPr marL="171450" indent="-171450">
              <a:buFontTx/>
              <a:buChar char="-"/>
            </a:pPr>
            <a:r>
              <a:rPr lang="en-US" dirty="0" smtClean="0"/>
              <a:t>Managing </a:t>
            </a:r>
            <a:r>
              <a:rPr lang="en-US" dirty="0" err="1" smtClean="0"/>
              <a:t>disperate</a:t>
            </a:r>
            <a:r>
              <a:rPr lang="en-US" dirty="0" smtClean="0"/>
              <a:t> data types (video, geospatial, relational databases)</a:t>
            </a:r>
          </a:p>
          <a:p>
            <a:pPr marL="171450" indent="-171450">
              <a:buFontTx/>
              <a:buChar char="-"/>
            </a:pPr>
            <a:endParaRPr lang="en-US" dirty="0" smtClean="0"/>
          </a:p>
          <a:p>
            <a:pPr marL="171450" indent="-171450">
              <a:buFontTx/>
              <a:buChar char="-"/>
            </a:pPr>
            <a:r>
              <a:rPr lang="en-US" dirty="0" smtClean="0"/>
              <a:t>Metadata management and tools</a:t>
            </a:r>
          </a:p>
          <a:p>
            <a:pPr marL="171450" indent="-171450">
              <a:buFontTx/>
              <a:buChar char="-"/>
            </a:pPr>
            <a:r>
              <a:rPr lang="en-US" dirty="0" smtClean="0"/>
              <a:t>Study level and variable level</a:t>
            </a:r>
            <a:r>
              <a:rPr lang="en-US" baseline="0" dirty="0" smtClean="0"/>
              <a:t> metadata</a:t>
            </a:r>
          </a:p>
          <a:p>
            <a:pPr marL="171450" indent="-171450">
              <a:buFontTx/>
              <a:buChar char="-"/>
            </a:pPr>
            <a:r>
              <a:rPr lang="en-US" baseline="0" dirty="0" smtClean="0"/>
              <a:t>Provenance issues</a:t>
            </a:r>
          </a:p>
          <a:p>
            <a:pPr marL="171450" indent="-171450">
              <a:buFontTx/>
              <a:buChar char="-"/>
            </a:pPr>
            <a:endParaRPr lang="en-US" baseline="0" dirty="0" smtClean="0"/>
          </a:p>
          <a:p>
            <a:pPr marL="171450" indent="-171450">
              <a:buFontTx/>
              <a:buChar char="-"/>
            </a:pPr>
            <a:r>
              <a:rPr lang="en-US" baseline="0" dirty="0" smtClean="0"/>
              <a:t>Confidential data management issues</a:t>
            </a:r>
          </a:p>
          <a:p>
            <a:pPr marL="171450" indent="-171450">
              <a:buFontTx/>
              <a:buChar char="-"/>
            </a:pPr>
            <a:r>
              <a:rPr lang="en-US" baseline="0" dirty="0" smtClean="0"/>
              <a:t>Limiting disclosure risk</a:t>
            </a:r>
          </a:p>
          <a:p>
            <a:pPr marL="171450" indent="-171450">
              <a:buFontTx/>
              <a:buChar char="-"/>
            </a:pPr>
            <a:endParaRPr lang="en-US" baseline="0" dirty="0" smtClean="0"/>
          </a:p>
          <a:p>
            <a:pPr marL="171450" indent="-171450">
              <a:buFontTx/>
              <a:buChar char="-"/>
            </a:pPr>
            <a:r>
              <a:rPr lang="en-US" baseline="0" dirty="0" smtClean="0"/>
              <a:t>Restricted Use Data Contracts and Handling</a:t>
            </a:r>
          </a:p>
          <a:p>
            <a:pPr marL="171450" indent="-171450">
              <a:buFontTx/>
              <a:buChar char="-"/>
            </a:pPr>
            <a:endParaRPr lang="en-US" baseline="0" dirty="0" smtClean="0"/>
          </a:p>
          <a:p>
            <a:pPr marL="171450" indent="-171450">
              <a:buFontTx/>
              <a:buChar char="-"/>
            </a:pPr>
            <a:r>
              <a:rPr lang="en-US" baseline="0" dirty="0" smtClean="0"/>
              <a:t>Digital Preservation</a:t>
            </a:r>
          </a:p>
          <a:p>
            <a:pPr marL="171450" indent="-171450">
              <a:buFontTx/>
              <a:buChar char="-"/>
            </a:pPr>
            <a:endParaRPr lang="en-US" baseline="0" dirty="0" smtClean="0"/>
          </a:p>
          <a:p>
            <a:pPr marL="171450" indent="-171450">
              <a:buFontTx/>
              <a:buChar char="-"/>
            </a:pPr>
            <a:r>
              <a:rPr lang="en-US" baseline="0" dirty="0" smtClean="0"/>
              <a:t>Repository Management – Organization Issues</a:t>
            </a:r>
          </a:p>
          <a:p>
            <a:pPr marL="171450" indent="-171450">
              <a:buFontTx/>
              <a:buChar char="-"/>
            </a:pPr>
            <a:r>
              <a:rPr lang="en-US" baseline="0" dirty="0" smtClean="0"/>
              <a:t>Repository Management – Technology Issues</a:t>
            </a:r>
          </a:p>
          <a:p>
            <a:pPr marL="171450" indent="-171450">
              <a:buFontTx/>
              <a:buChar char="-"/>
            </a:pPr>
            <a:endParaRPr lang="en-US" baseline="0" dirty="0" smtClean="0"/>
          </a:p>
          <a:p>
            <a:pPr marL="171450" indent="-171450">
              <a:buFontTx/>
              <a:buChar char="-"/>
            </a:pPr>
            <a:r>
              <a:rPr lang="en-US" baseline="0" dirty="0" smtClean="0"/>
              <a:t>Repository Requirements and Assessment – TRAC and Data Seal of Approval</a:t>
            </a:r>
          </a:p>
          <a:p>
            <a:pPr marL="171450" indent="-171450">
              <a:buFontTx/>
              <a:buChar char="-"/>
            </a:pPr>
            <a:r>
              <a:rPr lang="en-US" baseline="0" dirty="0" smtClean="0"/>
              <a:t>Comparing repository assessment methods</a:t>
            </a:r>
          </a:p>
          <a:p>
            <a:pPr marL="171450" indent="-171450">
              <a:buFontTx/>
              <a:buChar char="-"/>
            </a:pPr>
            <a:endParaRPr lang="en-US" baseline="0" dirty="0" smtClean="0"/>
          </a:p>
          <a:p>
            <a:pPr marL="171450" indent="-171450">
              <a:buFontTx/>
              <a:buChar char="-"/>
            </a:pPr>
            <a:r>
              <a:rPr lang="en-US" baseline="0" dirty="0" smtClean="0"/>
              <a:t>Tracking Reuse</a:t>
            </a:r>
          </a:p>
          <a:p>
            <a:pPr marL="171450" indent="-171450">
              <a:buFontTx/>
              <a:buChar char="-"/>
            </a:pPr>
            <a:r>
              <a:rPr lang="en-US" baseline="0" dirty="0" smtClean="0"/>
              <a:t>Data Curation Reuse across domains </a:t>
            </a:r>
          </a:p>
          <a:p>
            <a:pPr marL="171450" indent="-171450">
              <a:buFontTx/>
              <a:buChar char="-"/>
            </a:pPr>
            <a:r>
              <a:rPr lang="en-US" baseline="0" dirty="0" smtClean="0"/>
              <a:t>Next Steps and Follow Up</a:t>
            </a:r>
            <a:endParaRPr lang="en-US" dirty="0"/>
          </a:p>
        </p:txBody>
      </p:sp>
      <p:sp>
        <p:nvSpPr>
          <p:cNvPr id="4" name="Slide Number Placeholder 3"/>
          <p:cNvSpPr>
            <a:spLocks noGrp="1"/>
          </p:cNvSpPr>
          <p:nvPr>
            <p:ph type="sldNum" sz="quarter" idx="10"/>
          </p:nvPr>
        </p:nvSpPr>
        <p:spPr/>
        <p:txBody>
          <a:bodyPr/>
          <a:lstStyle/>
          <a:p>
            <a:fld id="{B53317E4-EACB-4F02-B4DB-84D04901C8AF}" type="slidenum">
              <a:rPr lang="en-US" smtClean="0"/>
              <a:t>15</a:t>
            </a:fld>
            <a:endParaRPr lang="en-US"/>
          </a:p>
        </p:txBody>
      </p:sp>
    </p:spTree>
    <p:extLst>
      <p:ext uri="{BB962C8B-B14F-4D97-AF65-F5344CB8AC3E}">
        <p14:creationId xmlns:p14="http://schemas.microsoft.com/office/powerpoint/2010/main" val="1954429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sz="1200" b="0" i="0" u="none" strike="noStrike" kern="1200" baseline="0" dirty="0" smtClean="0">
                <a:solidFill>
                  <a:schemeClr val="tx1"/>
                </a:solidFill>
                <a:latin typeface="+mn-lt"/>
                <a:ea typeface="+mn-ea"/>
                <a:cs typeface="+mn-cs"/>
              </a:rPr>
              <a:t>Since all models are wrong the scientist must be alert to what is importantly wrong. It is inappropriate to be concerned about mice when there are tigers abroad.</a:t>
            </a:r>
            <a:r>
              <a:rPr lang="en-US" dirty="0" smtClean="0"/>
              <a:t>” – George EP Box </a:t>
            </a:r>
            <a:r>
              <a:rPr lang="en-US" sz="1200" dirty="0" smtClean="0"/>
              <a:t>in "Science and statistics", </a:t>
            </a:r>
            <a:r>
              <a:rPr lang="en-US" sz="1200" i="1" dirty="0" smtClean="0"/>
              <a:t>Journal of the American Statistical Association</a:t>
            </a:r>
            <a:r>
              <a:rPr lang="en-US" sz="1200" dirty="0" smtClean="0"/>
              <a:t> 71:791-799</a:t>
            </a:r>
            <a:endParaRPr lang="en-US" dirty="0" smtClean="0"/>
          </a:p>
          <a:p>
            <a:endParaRPr lang="en-US" dirty="0" smtClean="0"/>
          </a:p>
          <a:p>
            <a:r>
              <a:rPr lang="en-US" dirty="0" smtClean="0"/>
              <a:t>There is no “one size</a:t>
            </a:r>
            <a:r>
              <a:rPr lang="en-US" baseline="0" dirty="0" smtClean="0"/>
              <a:t> fits all” simple model for this work – if there was we would have found it by now.   </a:t>
            </a:r>
            <a:endParaRPr lang="en-US" dirty="0"/>
          </a:p>
        </p:txBody>
      </p:sp>
      <p:sp>
        <p:nvSpPr>
          <p:cNvPr id="4" name="Slide Number Placeholder 3"/>
          <p:cNvSpPr>
            <a:spLocks noGrp="1"/>
          </p:cNvSpPr>
          <p:nvPr>
            <p:ph type="sldNum" sz="quarter" idx="10"/>
          </p:nvPr>
        </p:nvSpPr>
        <p:spPr/>
        <p:txBody>
          <a:bodyPr/>
          <a:lstStyle/>
          <a:p>
            <a:fld id="{B53317E4-EACB-4F02-B4DB-84D04901C8AF}" type="slidenum">
              <a:rPr lang="en-US" smtClean="0"/>
              <a:t>16</a:t>
            </a:fld>
            <a:endParaRPr lang="en-US"/>
          </a:p>
        </p:txBody>
      </p:sp>
    </p:spTree>
    <p:extLst>
      <p:ext uri="{BB962C8B-B14F-4D97-AF65-F5344CB8AC3E}">
        <p14:creationId xmlns:p14="http://schemas.microsoft.com/office/powerpoint/2010/main" val="3480269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3317E4-EACB-4F02-B4DB-84D04901C8AF}" type="slidenum">
              <a:rPr lang="en-US" smtClean="0"/>
              <a:t>17</a:t>
            </a:fld>
            <a:endParaRPr lang="en-US"/>
          </a:p>
        </p:txBody>
      </p:sp>
    </p:spTree>
    <p:extLst>
      <p:ext uri="{BB962C8B-B14F-4D97-AF65-F5344CB8AC3E}">
        <p14:creationId xmlns:p14="http://schemas.microsoft.com/office/powerpoint/2010/main" val="2119517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a:t>
            </a:r>
            <a:r>
              <a:rPr lang="en-US" baseline="0" dirty="0" smtClean="0"/>
              <a:t> data lifecycle is different – as illustrated by the DCP Data Table.  Knowing and understanding these differences is important in managing and curating data sets and in addressing the needs of the researcher.  Balance between individual data sets for description, etc. and setting up services that can address general needs.</a:t>
            </a:r>
            <a:endParaRPr lang="en-US" dirty="0"/>
          </a:p>
        </p:txBody>
      </p:sp>
      <p:sp>
        <p:nvSpPr>
          <p:cNvPr id="4" name="Slide Number Placeholder 3"/>
          <p:cNvSpPr>
            <a:spLocks noGrp="1"/>
          </p:cNvSpPr>
          <p:nvPr>
            <p:ph type="sldNum" sz="quarter" idx="10"/>
          </p:nvPr>
        </p:nvSpPr>
        <p:spPr/>
        <p:txBody>
          <a:bodyPr/>
          <a:lstStyle/>
          <a:p>
            <a:fld id="{B53317E4-EACB-4F02-B4DB-84D04901C8AF}" type="slidenum">
              <a:rPr lang="en-US" smtClean="0"/>
              <a:t>18</a:t>
            </a:fld>
            <a:endParaRPr lang="en-US"/>
          </a:p>
        </p:txBody>
      </p:sp>
    </p:spTree>
    <p:extLst>
      <p:ext uri="{BB962C8B-B14F-4D97-AF65-F5344CB8AC3E}">
        <p14:creationId xmlns:p14="http://schemas.microsoft.com/office/powerpoint/2010/main" val="2119517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Balance </a:t>
            </a:r>
            <a:r>
              <a:rPr lang="en-US" baseline="0" dirty="0" smtClean="0"/>
              <a:t>between individual data sets for description, etc. and setting up services that can address general needs.</a:t>
            </a:r>
            <a:endParaRPr lang="en-US" dirty="0"/>
          </a:p>
        </p:txBody>
      </p:sp>
      <p:sp>
        <p:nvSpPr>
          <p:cNvPr id="4" name="Slide Number Placeholder 3"/>
          <p:cNvSpPr>
            <a:spLocks noGrp="1"/>
          </p:cNvSpPr>
          <p:nvPr>
            <p:ph type="sldNum" sz="quarter" idx="10"/>
          </p:nvPr>
        </p:nvSpPr>
        <p:spPr/>
        <p:txBody>
          <a:bodyPr/>
          <a:lstStyle/>
          <a:p>
            <a:fld id="{B53317E4-EACB-4F02-B4DB-84D04901C8AF}" type="slidenum">
              <a:rPr lang="en-US" smtClean="0"/>
              <a:t>19</a:t>
            </a:fld>
            <a:endParaRPr lang="en-US"/>
          </a:p>
        </p:txBody>
      </p:sp>
    </p:spTree>
    <p:extLst>
      <p:ext uri="{BB962C8B-B14F-4D97-AF65-F5344CB8AC3E}">
        <p14:creationId xmlns:p14="http://schemas.microsoft.com/office/powerpoint/2010/main" val="2119517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3317E4-EACB-4F02-B4DB-84D04901C8AF}" type="slidenum">
              <a:rPr lang="en-US" smtClean="0"/>
              <a:t>20</a:t>
            </a:fld>
            <a:endParaRPr lang="en-US"/>
          </a:p>
        </p:txBody>
      </p:sp>
    </p:spTree>
    <p:extLst>
      <p:ext uri="{BB962C8B-B14F-4D97-AF65-F5344CB8AC3E}">
        <p14:creationId xmlns:p14="http://schemas.microsoft.com/office/powerpoint/2010/main" val="2803395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Hourglass</a:t>
            </a:r>
            <a:r>
              <a:rPr lang="en-US" baseline="0" dirty="0" smtClean="0"/>
              <a:t> representing time passing - Hour</a:t>
            </a:r>
            <a:r>
              <a:rPr lang="en-US" dirty="0" smtClean="0"/>
              <a:t>glass image from:  http://www.muhlenberg.edu/depts/psychology/empiricalprimer.htm</a:t>
            </a:r>
          </a:p>
          <a:p>
            <a:endParaRPr lang="en-US" dirty="0" smtClean="0"/>
          </a:p>
          <a:p>
            <a:r>
              <a:rPr lang="en-US" dirty="0" smtClean="0"/>
              <a:t>This is not meant to represent a complete solution – just convey the need for alignment – there’s still issues surrounding representing /</a:t>
            </a:r>
            <a:r>
              <a:rPr lang="en-US" baseline="0" dirty="0" smtClean="0"/>
              <a:t> </a:t>
            </a:r>
            <a:r>
              <a:rPr lang="en-US" dirty="0" smtClean="0"/>
              <a:t>incorporating individual lifecycles. </a:t>
            </a:r>
            <a:endParaRPr lang="en-US" dirty="0"/>
          </a:p>
        </p:txBody>
      </p:sp>
      <p:sp>
        <p:nvSpPr>
          <p:cNvPr id="4" name="Slide Number Placeholder 3"/>
          <p:cNvSpPr>
            <a:spLocks noGrp="1"/>
          </p:cNvSpPr>
          <p:nvPr>
            <p:ph type="sldNum" sz="quarter" idx="10"/>
          </p:nvPr>
        </p:nvSpPr>
        <p:spPr/>
        <p:txBody>
          <a:bodyPr/>
          <a:lstStyle/>
          <a:p>
            <a:fld id="{B53317E4-EACB-4F02-B4DB-84D04901C8AF}" type="slidenum">
              <a:rPr lang="en-US" smtClean="0"/>
              <a:t>22</a:t>
            </a:fld>
            <a:endParaRPr lang="en-US"/>
          </a:p>
        </p:txBody>
      </p:sp>
    </p:spTree>
    <p:extLst>
      <p:ext uri="{BB962C8B-B14F-4D97-AF65-F5344CB8AC3E}">
        <p14:creationId xmlns:p14="http://schemas.microsoft.com/office/powerpoint/2010/main" val="173895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four types of models that we will be discussing today.  </a:t>
            </a:r>
            <a:endParaRPr lang="en-US" dirty="0"/>
          </a:p>
        </p:txBody>
      </p:sp>
      <p:sp>
        <p:nvSpPr>
          <p:cNvPr id="4" name="Slide Number Placeholder 3"/>
          <p:cNvSpPr>
            <a:spLocks noGrp="1"/>
          </p:cNvSpPr>
          <p:nvPr>
            <p:ph type="sldNum" sz="quarter" idx="10"/>
          </p:nvPr>
        </p:nvSpPr>
        <p:spPr/>
        <p:txBody>
          <a:bodyPr/>
          <a:lstStyle/>
          <a:p>
            <a:fld id="{B53317E4-EACB-4F02-B4DB-84D04901C8AF}" type="slidenum">
              <a:rPr lang="en-US" smtClean="0"/>
              <a:t>3</a:t>
            </a:fld>
            <a:endParaRPr lang="en-US"/>
          </a:p>
        </p:txBody>
      </p:sp>
    </p:spTree>
    <p:extLst>
      <p:ext uri="{BB962C8B-B14F-4D97-AF65-F5344CB8AC3E}">
        <p14:creationId xmlns:p14="http://schemas.microsoft.com/office/powerpoint/2010/main" val="1775435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Walk</a:t>
            </a:r>
            <a:r>
              <a:rPr lang="en-US" baseline="0" dirty="0" smtClean="0"/>
              <a:t> through this model – meant to illustrate the development of scientific information – should be at least somewhat familiar to the librarians in the audience.   </a:t>
            </a:r>
          </a:p>
          <a:p>
            <a:endParaRPr lang="en-US" baseline="0" dirty="0" smtClean="0"/>
          </a:p>
          <a:p>
            <a:r>
              <a:rPr lang="en-US" baseline="0" dirty="0" smtClean="0"/>
              <a:t>Show elements of the research process (right side of the circle) and dissemination/publishing process (left side of the circle) through the lens of the information resources that are produced.  </a:t>
            </a:r>
          </a:p>
          <a:p>
            <a:r>
              <a:rPr lang="en-US" dirty="0" smtClean="0"/>
              <a:t>Actions and outputs (estimated time).</a:t>
            </a:r>
          </a:p>
          <a:p>
            <a:endParaRPr lang="en-US" dirty="0" smtClean="0"/>
          </a:p>
          <a:p>
            <a:r>
              <a:rPr lang="en-US" dirty="0" smtClean="0"/>
              <a:t>SDI = Selective dissemination of Information = Current awareness services that are/were offered by libraries.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53317E4-EACB-4F02-B4DB-84D04901C8AF}" type="slidenum">
              <a:rPr lang="en-US" smtClean="0"/>
              <a:t>5</a:t>
            </a:fld>
            <a:endParaRPr lang="en-US"/>
          </a:p>
        </p:txBody>
      </p:sp>
    </p:spTree>
    <p:extLst>
      <p:ext uri="{BB962C8B-B14F-4D97-AF65-F5344CB8AC3E}">
        <p14:creationId xmlns:p14="http://schemas.microsoft.com/office/powerpoint/2010/main" val="1343219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example of using a model to design services – This is a</a:t>
            </a:r>
            <a:r>
              <a:rPr lang="en-US" baseline="0" dirty="0" smtClean="0"/>
              <a:t> modification of the “evolution of science information” model from the Encyclopedia of Library and Information Science article done by Gettysburg College (College of Wooster).  “Primary”, “Secondary” and “Tertiary” are all linked text that take the user to a screen that describes each resource types and gives guidance as to how someone would access the resource type.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diagram and supporting text have been adapted from "Evolution of Scientific Information." [From Allan Kent and Harold </a:t>
            </a:r>
            <a:r>
              <a:rPr lang="en-US" sz="1200" kern="1200" dirty="0" err="1" smtClean="0">
                <a:solidFill>
                  <a:schemeClr val="tx1"/>
                </a:solidFill>
                <a:latin typeface="+mn-lt"/>
                <a:ea typeface="+mn-ea"/>
                <a:cs typeface="+mn-cs"/>
              </a:rPr>
              <a:t>Lancour</a:t>
            </a:r>
            <a:r>
              <a:rPr lang="en-US" sz="1200" kern="1200" dirty="0" smtClean="0">
                <a:solidFill>
                  <a:schemeClr val="tx1"/>
                </a:solidFill>
                <a:latin typeface="+mn-lt"/>
                <a:ea typeface="+mn-ea"/>
                <a:cs typeface="+mn-cs"/>
              </a:rPr>
              <a:t>, eds., </a:t>
            </a:r>
            <a:r>
              <a:rPr lang="en-US" sz="1200" i="1" kern="1200" dirty="0" smtClean="0">
                <a:solidFill>
                  <a:schemeClr val="tx1"/>
                </a:solidFill>
                <a:latin typeface="+mn-lt"/>
                <a:ea typeface="+mn-ea"/>
                <a:cs typeface="+mn-cs"/>
              </a:rPr>
              <a:t>Encyclopedia of Library and Information Science</a:t>
            </a:r>
            <a:r>
              <a:rPr lang="en-US" sz="1200" kern="1200" dirty="0" smtClean="0">
                <a:solidFill>
                  <a:schemeClr val="tx1"/>
                </a:solidFill>
                <a:latin typeface="+mn-lt"/>
                <a:ea typeface="+mn-ea"/>
                <a:cs typeface="+mn-cs"/>
              </a:rPr>
              <a:t> (New York, 1979), </a:t>
            </a:r>
            <a:r>
              <a:rPr lang="en-US" sz="1200" kern="1200" dirty="0" err="1" smtClean="0">
                <a:solidFill>
                  <a:schemeClr val="tx1"/>
                </a:solidFill>
                <a:latin typeface="+mn-lt"/>
                <a:ea typeface="+mn-ea"/>
                <a:cs typeface="+mn-cs"/>
              </a:rPr>
              <a:t>s.v</a:t>
            </a:r>
            <a:r>
              <a:rPr lang="en-US" sz="1200" kern="1200" dirty="0" smtClean="0">
                <a:solidFill>
                  <a:schemeClr val="tx1"/>
                </a:solidFill>
                <a:latin typeface="+mn-lt"/>
                <a:ea typeface="+mn-ea"/>
                <a:cs typeface="+mn-cs"/>
              </a:rPr>
              <a:t>. "Scientific Literature," by K. </a:t>
            </a:r>
            <a:r>
              <a:rPr lang="en-US" sz="1200" kern="1200" dirty="0" err="1" smtClean="0">
                <a:solidFill>
                  <a:schemeClr val="tx1"/>
                </a:solidFill>
                <a:latin typeface="+mn-lt"/>
                <a:ea typeface="+mn-ea"/>
                <a:cs typeface="+mn-cs"/>
              </a:rPr>
              <a:t>Subramanyam</a:t>
            </a:r>
            <a:r>
              <a:rPr lang="en-US" sz="1200" kern="1200" dirty="0" smtClean="0">
                <a:solidFill>
                  <a:schemeClr val="tx1"/>
                </a:solidFill>
                <a:latin typeface="+mn-lt"/>
                <a:ea typeface="+mn-ea"/>
                <a:cs typeface="+mn-cs"/>
              </a:rPr>
              <a:t>, 394.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Available at </a:t>
            </a:r>
            <a:r>
              <a:rPr lang="en-US" sz="1200" kern="1200" dirty="0" smtClean="0">
                <a:solidFill>
                  <a:schemeClr val="tx1"/>
                </a:solidFill>
                <a:latin typeface="+mn-lt"/>
                <a:ea typeface="+mn-ea"/>
                <a:cs typeface="+mn-cs"/>
                <a:hlinkClick r:id="rId3" tooltip="Evolution of Scientific Information"/>
              </a:rPr>
              <a:t>http://library.wooster.edu/sciref/Tutor/EvSciInfo/evsciinfo.php</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dead link)</a:t>
            </a:r>
            <a:r>
              <a:rPr lang="en-US" dirty="0" smtClean="0"/>
              <a:t/>
            </a:r>
            <a:br>
              <a:rPr lang="en-US" dirty="0" smtClean="0"/>
            </a:br>
            <a:r>
              <a:rPr lang="en-US" sz="1200" kern="1200" dirty="0" smtClean="0">
                <a:solidFill>
                  <a:schemeClr val="tx1"/>
                </a:solidFill>
                <a:latin typeface="+mn-lt"/>
                <a:ea typeface="+mn-ea"/>
                <a:cs typeface="+mn-cs"/>
              </a:rPr>
              <a:t>Thanks to Timken Science Library, College of Wooster. </a:t>
            </a:r>
            <a:endParaRPr lang="en-US" dirty="0" smtClean="0"/>
          </a:p>
          <a:p>
            <a:endParaRPr lang="en-US" dirty="0"/>
          </a:p>
        </p:txBody>
      </p:sp>
      <p:sp>
        <p:nvSpPr>
          <p:cNvPr id="4" name="Slide Number Placeholder 3"/>
          <p:cNvSpPr>
            <a:spLocks noGrp="1"/>
          </p:cNvSpPr>
          <p:nvPr>
            <p:ph type="sldNum" sz="quarter" idx="10"/>
          </p:nvPr>
        </p:nvSpPr>
        <p:spPr/>
        <p:txBody>
          <a:bodyPr/>
          <a:lstStyle/>
          <a:p>
            <a:fld id="{B53317E4-EACB-4F02-B4DB-84D04901C8AF}" type="slidenum">
              <a:rPr lang="en-US" smtClean="0"/>
              <a:t>6</a:t>
            </a:fld>
            <a:endParaRPr lang="en-US"/>
          </a:p>
        </p:txBody>
      </p:sp>
    </p:spTree>
    <p:extLst>
      <p:ext uri="{BB962C8B-B14F-4D97-AF65-F5344CB8AC3E}">
        <p14:creationId xmlns:p14="http://schemas.microsoft.com/office/powerpoint/2010/main" val="1680260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Another Example of Modeling Services to a Lifecycle from </a:t>
            </a:r>
            <a:r>
              <a:rPr lang="en-US" sz="1200" dirty="0" err="1" smtClean="0"/>
              <a:t>Loughborough</a:t>
            </a:r>
            <a:r>
              <a:rPr lang="en-US" sz="1200" dirty="0" smtClean="0"/>
              <a:t> University.</a:t>
            </a:r>
          </a:p>
          <a:p>
            <a:endParaRPr lang="en-US" dirty="0" smtClean="0"/>
          </a:p>
          <a:p>
            <a:r>
              <a:rPr lang="en-US" dirty="0" smtClean="0"/>
              <a:t>Connection between research and services</a:t>
            </a:r>
          </a:p>
          <a:p>
            <a:r>
              <a:rPr lang="en-US" dirty="0" smtClean="0"/>
              <a:t>http://www.lboro.ac.uk/services/library/research/</a:t>
            </a:r>
          </a:p>
          <a:p>
            <a:endParaRPr lang="en-US" dirty="0" smtClean="0"/>
          </a:p>
          <a:p>
            <a:r>
              <a:rPr lang="en-US" b="1" dirty="0" smtClean="0"/>
              <a:t>Research support</a:t>
            </a:r>
          </a:p>
          <a:p>
            <a:r>
              <a:rPr lang="en-US" dirty="0" smtClean="0"/>
              <a:t>The University Library prides itself on providing high quality services to support the 'Research that matters' that takes place here at </a:t>
            </a:r>
            <a:r>
              <a:rPr lang="en-US" dirty="0" err="1" smtClean="0"/>
              <a:t>Loughborough</a:t>
            </a:r>
            <a:r>
              <a:rPr lang="en-US" dirty="0" smtClean="0"/>
              <a:t>. We aim to support researchers at each stage of the research lifecycle: the discovery of new ideas; securing funding to investigate those ideas; undertaking the research experimentation itself, and finally the dissemination of research findings.</a:t>
            </a:r>
          </a:p>
          <a:p>
            <a:endParaRPr lang="en-US" dirty="0"/>
          </a:p>
        </p:txBody>
      </p:sp>
      <p:sp>
        <p:nvSpPr>
          <p:cNvPr id="4" name="Slide Number Placeholder 3"/>
          <p:cNvSpPr>
            <a:spLocks noGrp="1"/>
          </p:cNvSpPr>
          <p:nvPr>
            <p:ph type="sldNum" sz="quarter" idx="10"/>
          </p:nvPr>
        </p:nvSpPr>
        <p:spPr/>
        <p:txBody>
          <a:bodyPr/>
          <a:lstStyle/>
          <a:p>
            <a:fld id="{B53317E4-EACB-4F02-B4DB-84D04901C8AF}" type="slidenum">
              <a:rPr lang="en-US" smtClean="0"/>
              <a:t>7</a:t>
            </a:fld>
            <a:endParaRPr lang="en-US"/>
          </a:p>
        </p:txBody>
      </p:sp>
    </p:spTree>
    <p:extLst>
      <p:ext uri="{BB962C8B-B14F-4D97-AF65-F5344CB8AC3E}">
        <p14:creationId xmlns:p14="http://schemas.microsoft.com/office/powerpoint/2010/main" val="3272767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cite these Guidelines as follows: Survey Research Center. (2010). </a:t>
            </a:r>
            <a:r>
              <a:rPr lang="en-US" i="1" dirty="0" smtClean="0"/>
              <a:t>Guidelines for Best Practice in Cross-Cultural Surveys.</a:t>
            </a:r>
            <a:r>
              <a:rPr lang="en-US" dirty="0" smtClean="0"/>
              <a:t> Ann Arbor, MI: Survey Research Center, Institute for Social Research, University of Michigan. Retrieved Month, </a:t>
            </a:r>
            <a:r>
              <a:rPr lang="en-US" dirty="0" err="1" smtClean="0"/>
              <a:t>dd</a:t>
            </a:r>
            <a:r>
              <a:rPr lang="en-US" dirty="0" smtClean="0"/>
              <a:t>, </a:t>
            </a:r>
            <a:r>
              <a:rPr lang="en-US" dirty="0" err="1" smtClean="0"/>
              <a:t>yyyy</a:t>
            </a:r>
            <a:r>
              <a:rPr lang="en-US" dirty="0" smtClean="0"/>
              <a:t>, from http://www.ccsg.isr.umich.edu/. </a:t>
            </a:r>
            <a:endParaRPr lang="en-US" dirty="0"/>
          </a:p>
        </p:txBody>
      </p:sp>
      <p:sp>
        <p:nvSpPr>
          <p:cNvPr id="4" name="Slide Number Placeholder 3"/>
          <p:cNvSpPr>
            <a:spLocks noGrp="1"/>
          </p:cNvSpPr>
          <p:nvPr>
            <p:ph type="sldNum" sz="quarter" idx="10"/>
          </p:nvPr>
        </p:nvSpPr>
        <p:spPr/>
        <p:txBody>
          <a:bodyPr/>
          <a:lstStyle/>
          <a:p>
            <a:fld id="{B53317E4-EACB-4F02-B4DB-84D04901C8AF}" type="slidenum">
              <a:rPr lang="en-US" smtClean="0"/>
              <a:t>9</a:t>
            </a:fld>
            <a:endParaRPr lang="en-US"/>
          </a:p>
        </p:txBody>
      </p:sp>
    </p:spTree>
    <p:extLst>
      <p:ext uri="{BB962C8B-B14F-4D97-AF65-F5344CB8AC3E}">
        <p14:creationId xmlns:p14="http://schemas.microsoft.com/office/powerpoint/2010/main" val="1700733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diagram used by Joint Information Systems Committee -</a:t>
            </a:r>
            <a:r>
              <a:rPr lang="en-US" baseline="0" dirty="0" smtClean="0"/>
              <a:t> </a:t>
            </a:r>
            <a:r>
              <a:rPr lang="en-US" dirty="0" smtClean="0"/>
              <a:t>JISC (UK), a group dedicated to championing the use of digital technology for research, teaching and learning, </a:t>
            </a:r>
            <a:r>
              <a:rPr lang="en-US" baseline="0" dirty="0" smtClean="0"/>
              <a:t>to inform researchers of its services.</a:t>
            </a:r>
            <a:endParaRPr lang="en-US" dirty="0"/>
          </a:p>
        </p:txBody>
      </p:sp>
      <p:sp>
        <p:nvSpPr>
          <p:cNvPr id="4" name="Slide Number Placeholder 3"/>
          <p:cNvSpPr>
            <a:spLocks noGrp="1"/>
          </p:cNvSpPr>
          <p:nvPr>
            <p:ph type="sldNum" sz="quarter" idx="10"/>
          </p:nvPr>
        </p:nvSpPr>
        <p:spPr/>
        <p:txBody>
          <a:bodyPr/>
          <a:lstStyle/>
          <a:p>
            <a:fld id="{B53317E4-EACB-4F02-B4DB-84D04901C8AF}" type="slidenum">
              <a:rPr lang="en-US" smtClean="0"/>
              <a:t>10</a:t>
            </a:fld>
            <a:endParaRPr lang="en-US"/>
          </a:p>
        </p:txBody>
      </p:sp>
    </p:spTree>
    <p:extLst>
      <p:ext uri="{BB962C8B-B14F-4D97-AF65-F5344CB8AC3E}">
        <p14:creationId xmlns:p14="http://schemas.microsoft.com/office/powerpoint/2010/main" val="2943606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to include:</a:t>
            </a:r>
            <a:r>
              <a:rPr lang="en-US" baseline="0" dirty="0" smtClean="0"/>
              <a:t>  “</a:t>
            </a:r>
            <a:r>
              <a:rPr lang="en-US" sz="1200" kern="1200" dirty="0" smtClean="0">
                <a:solidFill>
                  <a:schemeClr val="tx1"/>
                </a:solidFill>
                <a:effectLst/>
                <a:latin typeface="+mn-lt"/>
                <a:ea typeface="+mn-ea"/>
                <a:cs typeface="+mn-cs"/>
              </a:rPr>
              <a:t>The gaps between chevrons are the transitions that occur in research as products are finished and passed to the next phase.  These transition points in the life cycle are the places most vulnerable to information loss… </a:t>
            </a:r>
            <a:r>
              <a:rPr lang="en-US" sz="1200" i="1" kern="1200" dirty="0" smtClean="0">
                <a:solidFill>
                  <a:schemeClr val="tx1"/>
                </a:solidFill>
                <a:effectLst/>
                <a:latin typeface="+mn-lt"/>
                <a:ea typeface="+mn-ea"/>
                <a:cs typeface="+mn-cs"/>
              </a:rPr>
              <a:t>The life cycle approach makes us more aware of possible information losses in the gaps between stages.</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B53317E4-EACB-4F02-B4DB-84D04901C8AF}" type="slidenum">
              <a:rPr lang="en-US" smtClean="0"/>
              <a:t>11</a:t>
            </a:fld>
            <a:endParaRPr lang="en-US"/>
          </a:p>
        </p:txBody>
      </p:sp>
    </p:spTree>
    <p:extLst>
      <p:ext uri="{BB962C8B-B14F-4D97-AF65-F5344CB8AC3E}">
        <p14:creationId xmlns:p14="http://schemas.microsoft.com/office/powerpoint/2010/main" val="4022429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 – Launch – Collection (Processing)</a:t>
            </a:r>
            <a:r>
              <a:rPr lang="en-US" baseline="0" dirty="0" smtClean="0"/>
              <a:t> – Analysis – (Finalize) – Prepare for Sharing/Publication – Deposit data into repository (Ingest)</a:t>
            </a:r>
            <a:endParaRPr lang="en-US" dirty="0"/>
          </a:p>
        </p:txBody>
      </p:sp>
      <p:sp>
        <p:nvSpPr>
          <p:cNvPr id="4" name="Slide Number Placeholder 3"/>
          <p:cNvSpPr>
            <a:spLocks noGrp="1"/>
          </p:cNvSpPr>
          <p:nvPr>
            <p:ph type="sldNum" sz="quarter" idx="10"/>
          </p:nvPr>
        </p:nvSpPr>
        <p:spPr/>
        <p:txBody>
          <a:bodyPr/>
          <a:lstStyle/>
          <a:p>
            <a:fld id="{B53317E4-EACB-4F02-B4DB-84D04901C8AF}" type="slidenum">
              <a:rPr lang="en-US" smtClean="0"/>
              <a:t>12</a:t>
            </a:fld>
            <a:endParaRPr lang="en-US"/>
          </a:p>
        </p:txBody>
      </p:sp>
    </p:spTree>
    <p:extLst>
      <p:ext uri="{BB962C8B-B14F-4D97-AF65-F5344CB8AC3E}">
        <p14:creationId xmlns:p14="http://schemas.microsoft.com/office/powerpoint/2010/main" val="2119517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22"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a:lvl1pPr>
          </a:lstStyle>
          <a:p>
            <a:r>
              <a:rPr lang="en-US"/>
              <a:t>Click to edit Master subtitle style</a:t>
            </a:r>
          </a:p>
        </p:txBody>
      </p:sp>
      <p:sp>
        <p:nvSpPr>
          <p:cNvPr id="30723" name="Rectangle 3"/>
          <p:cNvSpPr>
            <a:spLocks noGrp="1" noChangeArrowheads="1"/>
          </p:cNvSpPr>
          <p:nvPr>
            <p:ph type="dt" sz="half" idx="2"/>
          </p:nvPr>
        </p:nvSpPr>
        <p:spPr>
          <a:xfrm>
            <a:off x="685800" y="6248400"/>
            <a:ext cx="1905000" cy="457200"/>
          </a:xfrm>
        </p:spPr>
        <p:txBody>
          <a:bodyPr/>
          <a:lstStyle>
            <a:lvl1pPr>
              <a:defRPr/>
            </a:lvl1pPr>
          </a:lstStyle>
          <a:p>
            <a:endParaRPr lang="en-US">
              <a:solidFill>
                <a:srgbClr val="292929"/>
              </a:solidFill>
            </a:endParaRPr>
          </a:p>
        </p:txBody>
      </p:sp>
      <p:sp>
        <p:nvSpPr>
          <p:cNvPr id="30724" name="Rectangle 4"/>
          <p:cNvSpPr>
            <a:spLocks noGrp="1" noChangeArrowheads="1"/>
          </p:cNvSpPr>
          <p:nvPr>
            <p:ph type="ftr" sz="quarter" idx="3"/>
          </p:nvPr>
        </p:nvSpPr>
        <p:spPr>
          <a:xfrm>
            <a:off x="3124200" y="6248400"/>
            <a:ext cx="2895600" cy="457200"/>
          </a:xfrm>
        </p:spPr>
        <p:txBody>
          <a:bodyPr/>
          <a:lstStyle>
            <a:lvl1pPr>
              <a:defRPr/>
            </a:lvl1pPr>
          </a:lstStyle>
          <a:p>
            <a:endParaRPr lang="en-US">
              <a:solidFill>
                <a:srgbClr val="292929"/>
              </a:solidFill>
            </a:endParaRPr>
          </a:p>
        </p:txBody>
      </p:sp>
      <p:sp>
        <p:nvSpPr>
          <p:cNvPr id="30725" name="Rectangle 5"/>
          <p:cNvSpPr>
            <a:spLocks noGrp="1" noChangeArrowheads="1"/>
          </p:cNvSpPr>
          <p:nvPr>
            <p:ph type="sldNum" sz="quarter" idx="4"/>
          </p:nvPr>
        </p:nvSpPr>
        <p:spPr>
          <a:xfrm>
            <a:off x="6553200" y="6248400"/>
            <a:ext cx="1905000" cy="457200"/>
          </a:xfrm>
        </p:spPr>
        <p:txBody>
          <a:bodyPr/>
          <a:lstStyle>
            <a:lvl1pPr>
              <a:defRPr/>
            </a:lvl1pPr>
          </a:lstStyle>
          <a:p>
            <a:fld id="{63601744-0AEC-4A20-98C2-02FAF8A2728D}" type="slidenum">
              <a:rPr lang="en-US">
                <a:solidFill>
                  <a:srgbClr val="292929"/>
                </a:solidFill>
              </a:rPr>
              <a:pPr/>
              <a:t>‹#›</a:t>
            </a:fld>
            <a:endParaRPr lang="en-US">
              <a:solidFill>
                <a:srgbClr val="292929"/>
              </a:solidFill>
            </a:endParaRPr>
          </a:p>
        </p:txBody>
      </p:sp>
      <p:grpSp>
        <p:nvGrpSpPr>
          <p:cNvPr id="30726" name="Group 6"/>
          <p:cNvGrpSpPr>
            <a:grpSpLocks/>
          </p:cNvGrpSpPr>
          <p:nvPr/>
        </p:nvGrpSpPr>
        <p:grpSpPr bwMode="auto">
          <a:xfrm>
            <a:off x="0" y="1090613"/>
            <a:ext cx="8686800" cy="2162175"/>
            <a:chOff x="0" y="576"/>
            <a:chExt cx="5472" cy="1584"/>
          </a:xfrm>
        </p:grpSpPr>
        <p:sp>
          <p:nvSpPr>
            <p:cNvPr id="30727" name="Oval 7"/>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lgn="ctr" fontAlgn="base">
                <a:spcBef>
                  <a:spcPct val="0"/>
                </a:spcBef>
                <a:spcAft>
                  <a:spcPct val="0"/>
                </a:spcAft>
              </a:pPr>
              <a:endParaRPr lang="en-US">
                <a:solidFill>
                  <a:srgbClr val="292929"/>
                </a:solidFill>
              </a:endParaRPr>
            </a:p>
          </p:txBody>
        </p:sp>
        <p:sp>
          <p:nvSpPr>
            <p:cNvPr id="30728" name="Rectangle 8"/>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lgn="ctr" fontAlgn="base">
                <a:spcBef>
                  <a:spcPct val="0"/>
                </a:spcBef>
                <a:spcAft>
                  <a:spcPct val="0"/>
                </a:spcAft>
              </a:pPr>
              <a:endParaRPr lang="en-US" sz="2400">
                <a:solidFill>
                  <a:srgbClr val="292929"/>
                </a:solidFill>
                <a:latin typeface="Times New Roman" pitchFamily="18" charset="0"/>
              </a:endParaRPr>
            </a:p>
          </p:txBody>
        </p:sp>
        <p:sp>
          <p:nvSpPr>
            <p:cNvPr id="30729"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pPr>
              <a:endParaRPr lang="en-US" sz="2400">
                <a:solidFill>
                  <a:srgbClr val="292929"/>
                </a:solidFill>
                <a:latin typeface="Times New Roman" pitchFamily="18" charset="0"/>
              </a:endParaRPr>
            </a:p>
          </p:txBody>
        </p:sp>
        <p:sp>
          <p:nvSpPr>
            <p:cNvPr id="30730" name="Freeform 10"/>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eaLnBrk="0" fontAlgn="base" hangingPunct="0">
                <a:spcBef>
                  <a:spcPct val="0"/>
                </a:spcBef>
                <a:spcAft>
                  <a:spcPct val="0"/>
                </a:spcAft>
              </a:pPr>
              <a:endParaRPr lang="en-US" sz="2400">
                <a:solidFill>
                  <a:srgbClr val="292929"/>
                </a:solidFill>
              </a:endParaRPr>
            </a:p>
          </p:txBody>
        </p:sp>
        <p:sp>
          <p:nvSpPr>
            <p:cNvPr id="30731" name="Freeform 11"/>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eaLnBrk="0" fontAlgn="base" hangingPunct="0">
                <a:spcBef>
                  <a:spcPct val="0"/>
                </a:spcBef>
                <a:spcAft>
                  <a:spcPct val="0"/>
                </a:spcAft>
              </a:pPr>
              <a:endParaRPr lang="en-US" sz="2400">
                <a:solidFill>
                  <a:srgbClr val="292929"/>
                </a:solidFill>
              </a:endParaRPr>
            </a:p>
          </p:txBody>
        </p:sp>
      </p:grpSp>
      <p:sp>
        <p:nvSpPr>
          <p:cNvPr id="30732" name="Rectangle 12"/>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Tree>
    <p:extLst>
      <p:ext uri="{BB962C8B-B14F-4D97-AF65-F5344CB8AC3E}">
        <p14:creationId xmlns:p14="http://schemas.microsoft.com/office/powerpoint/2010/main" val="213993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292929"/>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292929"/>
              </a:solidFill>
            </a:endParaRPr>
          </a:p>
        </p:txBody>
      </p:sp>
      <p:sp>
        <p:nvSpPr>
          <p:cNvPr id="6" name="Slide Number Placeholder 5"/>
          <p:cNvSpPr>
            <a:spLocks noGrp="1"/>
          </p:cNvSpPr>
          <p:nvPr>
            <p:ph type="sldNum" sz="quarter" idx="12"/>
          </p:nvPr>
        </p:nvSpPr>
        <p:spPr/>
        <p:txBody>
          <a:bodyPr/>
          <a:lstStyle>
            <a:lvl1pPr>
              <a:defRPr/>
            </a:lvl1pPr>
          </a:lstStyle>
          <a:p>
            <a:fld id="{30ABC08D-DD4D-4C09-A8CD-E115420B2E5B}" type="slidenum">
              <a:rPr lang="en-US">
                <a:solidFill>
                  <a:srgbClr val="292929"/>
                </a:solidFill>
              </a:rPr>
              <a:pPr/>
              <a:t>‹#›</a:t>
            </a:fld>
            <a:endParaRPr lang="en-US">
              <a:solidFill>
                <a:srgbClr val="292929"/>
              </a:solidFill>
            </a:endParaRPr>
          </a:p>
        </p:txBody>
      </p:sp>
    </p:spTree>
    <p:extLst>
      <p:ext uri="{BB962C8B-B14F-4D97-AF65-F5344CB8AC3E}">
        <p14:creationId xmlns:p14="http://schemas.microsoft.com/office/powerpoint/2010/main" val="458212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449263"/>
            <a:ext cx="1919287" cy="56467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31863" y="449263"/>
            <a:ext cx="5607050" cy="56467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292929"/>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292929"/>
              </a:solidFill>
            </a:endParaRPr>
          </a:p>
        </p:txBody>
      </p:sp>
      <p:sp>
        <p:nvSpPr>
          <p:cNvPr id="6" name="Slide Number Placeholder 5"/>
          <p:cNvSpPr>
            <a:spLocks noGrp="1"/>
          </p:cNvSpPr>
          <p:nvPr>
            <p:ph type="sldNum" sz="quarter" idx="12"/>
          </p:nvPr>
        </p:nvSpPr>
        <p:spPr/>
        <p:txBody>
          <a:bodyPr/>
          <a:lstStyle>
            <a:lvl1pPr>
              <a:defRPr/>
            </a:lvl1pPr>
          </a:lstStyle>
          <a:p>
            <a:fld id="{5BAC663F-57D9-4233-9F06-5918E82865D2}" type="slidenum">
              <a:rPr lang="en-US">
                <a:solidFill>
                  <a:srgbClr val="292929"/>
                </a:solidFill>
              </a:rPr>
              <a:pPr/>
              <a:t>‹#›</a:t>
            </a:fld>
            <a:endParaRPr lang="en-US">
              <a:solidFill>
                <a:srgbClr val="292929"/>
              </a:solidFill>
            </a:endParaRPr>
          </a:p>
        </p:txBody>
      </p:sp>
    </p:spTree>
    <p:extLst>
      <p:ext uri="{BB962C8B-B14F-4D97-AF65-F5344CB8AC3E}">
        <p14:creationId xmlns:p14="http://schemas.microsoft.com/office/powerpoint/2010/main" val="3825639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292929"/>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292929"/>
              </a:solidFill>
            </a:endParaRPr>
          </a:p>
        </p:txBody>
      </p:sp>
      <p:sp>
        <p:nvSpPr>
          <p:cNvPr id="6" name="Slide Number Placeholder 5"/>
          <p:cNvSpPr>
            <a:spLocks noGrp="1"/>
          </p:cNvSpPr>
          <p:nvPr>
            <p:ph type="sldNum" sz="quarter" idx="12"/>
          </p:nvPr>
        </p:nvSpPr>
        <p:spPr/>
        <p:txBody>
          <a:bodyPr/>
          <a:lstStyle>
            <a:lvl1pPr>
              <a:defRPr/>
            </a:lvl1pPr>
          </a:lstStyle>
          <a:p>
            <a:fld id="{1E84C7B0-EADB-4A03-A912-D9A51FF94698}" type="slidenum">
              <a:rPr lang="en-US">
                <a:solidFill>
                  <a:srgbClr val="292929"/>
                </a:solidFill>
              </a:rPr>
              <a:pPr/>
              <a:t>‹#›</a:t>
            </a:fld>
            <a:endParaRPr lang="en-US">
              <a:solidFill>
                <a:srgbClr val="292929"/>
              </a:solidFill>
            </a:endParaRPr>
          </a:p>
        </p:txBody>
      </p:sp>
      <p:sp>
        <p:nvSpPr>
          <p:cNvPr id="7" name="Rectangle 6"/>
          <p:cNvSpPr/>
          <p:nvPr userDrawn="1"/>
        </p:nvSpPr>
        <p:spPr bwMode="auto">
          <a:xfrm>
            <a:off x="0" y="685800"/>
            <a:ext cx="9144000" cy="1143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775333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292929"/>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292929"/>
              </a:solidFill>
            </a:endParaRPr>
          </a:p>
        </p:txBody>
      </p:sp>
      <p:sp>
        <p:nvSpPr>
          <p:cNvPr id="6" name="Slide Number Placeholder 5"/>
          <p:cNvSpPr>
            <a:spLocks noGrp="1"/>
          </p:cNvSpPr>
          <p:nvPr>
            <p:ph type="sldNum" sz="quarter" idx="12"/>
          </p:nvPr>
        </p:nvSpPr>
        <p:spPr/>
        <p:txBody>
          <a:bodyPr/>
          <a:lstStyle>
            <a:lvl1pPr>
              <a:defRPr/>
            </a:lvl1pPr>
          </a:lstStyle>
          <a:p>
            <a:fld id="{990F2AD3-A379-4CC7-926B-28EB96617955}" type="slidenum">
              <a:rPr lang="en-US">
                <a:solidFill>
                  <a:srgbClr val="292929"/>
                </a:solidFill>
              </a:rPr>
              <a:pPr/>
              <a:t>‹#›</a:t>
            </a:fld>
            <a:endParaRPr lang="en-US">
              <a:solidFill>
                <a:srgbClr val="292929"/>
              </a:solidFill>
            </a:endParaRPr>
          </a:p>
        </p:txBody>
      </p:sp>
    </p:spTree>
    <p:extLst>
      <p:ext uri="{BB962C8B-B14F-4D97-AF65-F5344CB8AC3E}">
        <p14:creationId xmlns:p14="http://schemas.microsoft.com/office/powerpoint/2010/main" val="398582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292929"/>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292929"/>
              </a:solidFill>
            </a:endParaRPr>
          </a:p>
        </p:txBody>
      </p:sp>
      <p:sp>
        <p:nvSpPr>
          <p:cNvPr id="7" name="Slide Number Placeholder 6"/>
          <p:cNvSpPr>
            <a:spLocks noGrp="1"/>
          </p:cNvSpPr>
          <p:nvPr>
            <p:ph type="sldNum" sz="quarter" idx="12"/>
          </p:nvPr>
        </p:nvSpPr>
        <p:spPr/>
        <p:txBody>
          <a:bodyPr/>
          <a:lstStyle>
            <a:lvl1pPr>
              <a:defRPr/>
            </a:lvl1pPr>
          </a:lstStyle>
          <a:p>
            <a:fld id="{D489EFDF-6AE3-4508-830C-A2CD98129867}" type="slidenum">
              <a:rPr lang="en-US">
                <a:solidFill>
                  <a:srgbClr val="292929"/>
                </a:solidFill>
              </a:rPr>
              <a:pPr/>
              <a:t>‹#›</a:t>
            </a:fld>
            <a:endParaRPr lang="en-US">
              <a:solidFill>
                <a:srgbClr val="292929"/>
              </a:solidFill>
            </a:endParaRPr>
          </a:p>
        </p:txBody>
      </p:sp>
    </p:spTree>
    <p:extLst>
      <p:ext uri="{BB962C8B-B14F-4D97-AF65-F5344CB8AC3E}">
        <p14:creationId xmlns:p14="http://schemas.microsoft.com/office/powerpoint/2010/main" val="2046556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292929"/>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292929"/>
              </a:solidFill>
            </a:endParaRPr>
          </a:p>
        </p:txBody>
      </p:sp>
      <p:sp>
        <p:nvSpPr>
          <p:cNvPr id="9" name="Slide Number Placeholder 8"/>
          <p:cNvSpPr>
            <a:spLocks noGrp="1"/>
          </p:cNvSpPr>
          <p:nvPr>
            <p:ph type="sldNum" sz="quarter" idx="12"/>
          </p:nvPr>
        </p:nvSpPr>
        <p:spPr/>
        <p:txBody>
          <a:bodyPr/>
          <a:lstStyle>
            <a:lvl1pPr>
              <a:defRPr/>
            </a:lvl1pPr>
          </a:lstStyle>
          <a:p>
            <a:fld id="{1F5B99DD-ADEA-457B-8915-6759A7819C90}" type="slidenum">
              <a:rPr lang="en-US">
                <a:solidFill>
                  <a:srgbClr val="292929"/>
                </a:solidFill>
              </a:rPr>
              <a:pPr/>
              <a:t>‹#›</a:t>
            </a:fld>
            <a:endParaRPr lang="en-US">
              <a:solidFill>
                <a:srgbClr val="292929"/>
              </a:solidFill>
            </a:endParaRPr>
          </a:p>
        </p:txBody>
      </p:sp>
    </p:spTree>
    <p:extLst>
      <p:ext uri="{BB962C8B-B14F-4D97-AF65-F5344CB8AC3E}">
        <p14:creationId xmlns:p14="http://schemas.microsoft.com/office/powerpoint/2010/main" val="2045296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292929"/>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292929"/>
              </a:solidFill>
            </a:endParaRPr>
          </a:p>
        </p:txBody>
      </p:sp>
      <p:sp>
        <p:nvSpPr>
          <p:cNvPr id="5" name="Slide Number Placeholder 4"/>
          <p:cNvSpPr>
            <a:spLocks noGrp="1"/>
          </p:cNvSpPr>
          <p:nvPr>
            <p:ph type="sldNum" sz="quarter" idx="12"/>
          </p:nvPr>
        </p:nvSpPr>
        <p:spPr/>
        <p:txBody>
          <a:bodyPr/>
          <a:lstStyle>
            <a:lvl1pPr>
              <a:defRPr/>
            </a:lvl1pPr>
          </a:lstStyle>
          <a:p>
            <a:fld id="{CD3217A2-E108-4379-A494-F09A2FD0705B}" type="slidenum">
              <a:rPr lang="en-US">
                <a:solidFill>
                  <a:srgbClr val="292929"/>
                </a:solidFill>
              </a:rPr>
              <a:pPr/>
              <a:t>‹#›</a:t>
            </a:fld>
            <a:endParaRPr lang="en-US">
              <a:solidFill>
                <a:srgbClr val="292929"/>
              </a:solidFill>
            </a:endParaRPr>
          </a:p>
        </p:txBody>
      </p:sp>
    </p:spTree>
    <p:extLst>
      <p:ext uri="{BB962C8B-B14F-4D97-AF65-F5344CB8AC3E}">
        <p14:creationId xmlns:p14="http://schemas.microsoft.com/office/powerpoint/2010/main" val="3571157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292929"/>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292929"/>
              </a:solidFill>
            </a:endParaRPr>
          </a:p>
        </p:txBody>
      </p:sp>
      <p:sp>
        <p:nvSpPr>
          <p:cNvPr id="4" name="Slide Number Placeholder 3"/>
          <p:cNvSpPr>
            <a:spLocks noGrp="1"/>
          </p:cNvSpPr>
          <p:nvPr>
            <p:ph type="sldNum" sz="quarter" idx="12"/>
          </p:nvPr>
        </p:nvSpPr>
        <p:spPr/>
        <p:txBody>
          <a:bodyPr/>
          <a:lstStyle>
            <a:lvl1pPr>
              <a:defRPr/>
            </a:lvl1pPr>
          </a:lstStyle>
          <a:p>
            <a:fld id="{A41119F9-1990-4D49-9BDE-E89BB1FB9C8F}" type="slidenum">
              <a:rPr lang="en-US">
                <a:solidFill>
                  <a:srgbClr val="292929"/>
                </a:solidFill>
              </a:rPr>
              <a:pPr/>
              <a:t>‹#›</a:t>
            </a:fld>
            <a:endParaRPr lang="en-US">
              <a:solidFill>
                <a:srgbClr val="292929"/>
              </a:solidFill>
            </a:endParaRPr>
          </a:p>
        </p:txBody>
      </p:sp>
    </p:spTree>
    <p:extLst>
      <p:ext uri="{BB962C8B-B14F-4D97-AF65-F5344CB8AC3E}">
        <p14:creationId xmlns:p14="http://schemas.microsoft.com/office/powerpoint/2010/main" val="220615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292929"/>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292929"/>
              </a:solidFill>
            </a:endParaRPr>
          </a:p>
        </p:txBody>
      </p:sp>
      <p:sp>
        <p:nvSpPr>
          <p:cNvPr id="7" name="Slide Number Placeholder 6"/>
          <p:cNvSpPr>
            <a:spLocks noGrp="1"/>
          </p:cNvSpPr>
          <p:nvPr>
            <p:ph type="sldNum" sz="quarter" idx="12"/>
          </p:nvPr>
        </p:nvSpPr>
        <p:spPr/>
        <p:txBody>
          <a:bodyPr/>
          <a:lstStyle>
            <a:lvl1pPr>
              <a:defRPr/>
            </a:lvl1pPr>
          </a:lstStyle>
          <a:p>
            <a:fld id="{01DECBAA-0ECF-4BE8-B4C1-114E5A3AB2C4}" type="slidenum">
              <a:rPr lang="en-US">
                <a:solidFill>
                  <a:srgbClr val="292929"/>
                </a:solidFill>
              </a:rPr>
              <a:pPr/>
              <a:t>‹#›</a:t>
            </a:fld>
            <a:endParaRPr lang="en-US">
              <a:solidFill>
                <a:srgbClr val="292929"/>
              </a:solidFill>
            </a:endParaRPr>
          </a:p>
        </p:txBody>
      </p:sp>
    </p:spTree>
    <p:extLst>
      <p:ext uri="{BB962C8B-B14F-4D97-AF65-F5344CB8AC3E}">
        <p14:creationId xmlns:p14="http://schemas.microsoft.com/office/powerpoint/2010/main" val="2612544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292929"/>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292929"/>
              </a:solidFill>
            </a:endParaRPr>
          </a:p>
        </p:txBody>
      </p:sp>
      <p:sp>
        <p:nvSpPr>
          <p:cNvPr id="7" name="Slide Number Placeholder 6"/>
          <p:cNvSpPr>
            <a:spLocks noGrp="1"/>
          </p:cNvSpPr>
          <p:nvPr>
            <p:ph type="sldNum" sz="quarter" idx="12"/>
          </p:nvPr>
        </p:nvSpPr>
        <p:spPr/>
        <p:txBody>
          <a:bodyPr/>
          <a:lstStyle>
            <a:lvl1pPr>
              <a:defRPr/>
            </a:lvl1pPr>
          </a:lstStyle>
          <a:p>
            <a:fld id="{6159CF25-11EC-490F-9464-C9B2F3C4D191}" type="slidenum">
              <a:rPr lang="en-US">
                <a:solidFill>
                  <a:srgbClr val="292929"/>
                </a:solidFill>
              </a:rPr>
              <a:pPr/>
              <a:t>‹#›</a:t>
            </a:fld>
            <a:endParaRPr lang="en-US">
              <a:solidFill>
                <a:srgbClr val="292929"/>
              </a:solidFill>
            </a:endParaRPr>
          </a:p>
        </p:txBody>
      </p:sp>
    </p:spTree>
    <p:extLst>
      <p:ext uri="{BB962C8B-B14F-4D97-AF65-F5344CB8AC3E}">
        <p14:creationId xmlns:p14="http://schemas.microsoft.com/office/powerpoint/2010/main" val="3144667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1501775"/>
            <a:ext cx="2133600" cy="101600"/>
          </a:xfrm>
          <a:prstGeom prst="rect">
            <a:avLst/>
          </a:prstGeom>
          <a:solidFill>
            <a:schemeClr val="accent2"/>
          </a:solidFill>
          <a:ln w="9525">
            <a:noFill/>
            <a:miter lim="800000"/>
            <a:headEnd/>
            <a:tailEnd/>
          </a:ln>
          <a:effectLst/>
        </p:spPr>
        <p:txBody>
          <a:bodyPr wrap="none" anchor="ctr"/>
          <a:lstStyle/>
          <a:p>
            <a:pPr algn="ctr" fontAlgn="base">
              <a:spcBef>
                <a:spcPct val="0"/>
              </a:spcBef>
              <a:spcAft>
                <a:spcPct val="0"/>
              </a:spcAft>
            </a:pPr>
            <a:endParaRPr lang="en-US" sz="2400">
              <a:solidFill>
                <a:srgbClr val="292929"/>
              </a:solidFill>
              <a:latin typeface="Times New Roman" pitchFamily="18" charset="0"/>
            </a:endParaRPr>
          </a:p>
        </p:txBody>
      </p:sp>
      <p:sp>
        <p:nvSpPr>
          <p:cNvPr id="29699" name="Rectangle 3"/>
          <p:cNvSpPr>
            <a:spLocks noChangeArrowheads="1"/>
          </p:cNvSpPr>
          <p:nvPr/>
        </p:nvSpPr>
        <p:spPr bwMode="auto">
          <a:xfrm>
            <a:off x="1447800" y="1501775"/>
            <a:ext cx="7239000" cy="98425"/>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pPr>
            <a:endParaRPr lang="en-US" sz="2400">
              <a:solidFill>
                <a:srgbClr val="292929"/>
              </a:solidFill>
              <a:latin typeface="Times New Roman" pitchFamily="18" charset="0"/>
            </a:endParaRPr>
          </a:p>
        </p:txBody>
      </p:sp>
      <p:sp>
        <p:nvSpPr>
          <p:cNvPr id="29700" name="Rectangle 4"/>
          <p:cNvSpPr>
            <a:spLocks noGrp="1" noChangeArrowheads="1"/>
          </p:cNvSpPr>
          <p:nvPr>
            <p:ph type="title"/>
          </p:nvPr>
        </p:nvSpPr>
        <p:spPr bwMode="auto">
          <a:xfrm>
            <a:off x="931863" y="449263"/>
            <a:ext cx="7158037" cy="11509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9701" name="Rectangle 5"/>
          <p:cNvSpPr>
            <a:spLocks noGrp="1" noChangeArrowheads="1"/>
          </p:cNvSpPr>
          <p:nvPr>
            <p:ph type="body" idx="1"/>
          </p:nvPr>
        </p:nvSpPr>
        <p:spPr bwMode="auto">
          <a:xfrm>
            <a:off x="949325" y="1981200"/>
            <a:ext cx="7661275"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dt" sz="half" idx="2"/>
          </p:nvPr>
        </p:nvSpPr>
        <p:spPr bwMode="auto">
          <a:xfrm>
            <a:off x="94615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fontAlgn="base">
              <a:spcBef>
                <a:spcPct val="0"/>
              </a:spcBef>
              <a:spcAft>
                <a:spcPct val="0"/>
              </a:spcAft>
            </a:pPr>
            <a:endParaRPr lang="en-US">
              <a:solidFill>
                <a:srgbClr val="292929"/>
              </a:solidFill>
            </a:endParaRPr>
          </a:p>
        </p:txBody>
      </p:sp>
      <p:sp>
        <p:nvSpPr>
          <p:cNvPr id="29703" name="Rectangle 7"/>
          <p:cNvSpPr>
            <a:spLocks noGrp="1" noChangeArrowheads="1"/>
          </p:cNvSpPr>
          <p:nvPr>
            <p:ph type="ftr" sz="quarter" idx="3"/>
          </p:nvPr>
        </p:nvSpPr>
        <p:spPr bwMode="auto">
          <a:xfrm>
            <a:off x="3352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fontAlgn="base">
              <a:spcBef>
                <a:spcPct val="0"/>
              </a:spcBef>
              <a:spcAft>
                <a:spcPct val="0"/>
              </a:spcAft>
            </a:pPr>
            <a:endParaRPr lang="en-US">
              <a:solidFill>
                <a:srgbClr val="292929"/>
              </a:solidFill>
            </a:endParaRPr>
          </a:p>
        </p:txBody>
      </p:sp>
      <p:sp>
        <p:nvSpPr>
          <p:cNvPr id="29704" name="Rectangle 8"/>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fontAlgn="base">
              <a:spcBef>
                <a:spcPct val="0"/>
              </a:spcBef>
              <a:spcAft>
                <a:spcPct val="0"/>
              </a:spcAft>
            </a:pPr>
            <a:fld id="{036D6732-033E-496F-8749-98D4E8197219}" type="slidenum">
              <a:rPr lang="en-US">
                <a:solidFill>
                  <a:srgbClr val="292929"/>
                </a:solidFill>
              </a:rPr>
              <a:pPr fontAlgn="base">
                <a:spcBef>
                  <a:spcPct val="0"/>
                </a:spcBef>
                <a:spcAft>
                  <a:spcPct val="0"/>
                </a:spcAft>
              </a:pPr>
              <a:t>‹#›</a:t>
            </a:fld>
            <a:endParaRPr lang="en-US">
              <a:solidFill>
                <a:srgbClr val="292929"/>
              </a:solidFill>
            </a:endParaRPr>
          </a:p>
        </p:txBody>
      </p:sp>
      <p:sp>
        <p:nvSpPr>
          <p:cNvPr id="29705" name="Freeform 9"/>
          <p:cNvSpPr>
            <a:spLocks noChangeArrowheads="1"/>
          </p:cNvSpPr>
          <p:nvPr/>
        </p:nvSpPr>
        <p:spPr bwMode="auto">
          <a:xfrm>
            <a:off x="838200" y="657225"/>
            <a:ext cx="152400" cy="1066800"/>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eaLnBrk="0" fontAlgn="base" hangingPunct="0">
              <a:spcBef>
                <a:spcPct val="0"/>
              </a:spcBef>
              <a:spcAft>
                <a:spcPct val="0"/>
              </a:spcAft>
            </a:pPr>
            <a:endParaRPr lang="en-US" sz="2400">
              <a:solidFill>
                <a:srgbClr val="292929"/>
              </a:solidFill>
            </a:endParaRPr>
          </a:p>
        </p:txBody>
      </p:sp>
      <p:sp>
        <p:nvSpPr>
          <p:cNvPr id="29706" name="Freeform 10"/>
          <p:cNvSpPr>
            <a:spLocks noChangeArrowheads="1"/>
          </p:cNvSpPr>
          <p:nvPr/>
        </p:nvSpPr>
        <p:spPr bwMode="auto">
          <a:xfrm>
            <a:off x="8262938" y="269875"/>
            <a:ext cx="152400" cy="10731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eaLnBrk="0" fontAlgn="base" hangingPunct="0">
              <a:spcBef>
                <a:spcPct val="0"/>
              </a:spcBef>
              <a:spcAft>
                <a:spcPct val="0"/>
              </a:spcAft>
            </a:pPr>
            <a:endParaRPr lang="en-US" sz="2400">
              <a:solidFill>
                <a:srgbClr val="292929"/>
              </a:solidFill>
            </a:endParaRPr>
          </a:p>
        </p:txBody>
      </p:sp>
      <p:pic>
        <p:nvPicPr>
          <p:cNvPr id="29707" name="Picture 11" descr="6Foot"/>
          <p:cNvPicPr>
            <a:picLocks noChangeAspect="1" noChangeArrowheads="1"/>
          </p:cNvPicPr>
          <p:nvPr userDrawn="1"/>
        </p:nvPicPr>
        <p:blipFill>
          <a:blip r:embed="rId13" cstate="print"/>
          <a:srcRect/>
          <a:stretch>
            <a:fillRect/>
          </a:stretch>
        </p:blipFill>
        <p:spPr bwMode="auto">
          <a:xfrm>
            <a:off x="0" y="6477000"/>
            <a:ext cx="9145588" cy="381000"/>
          </a:xfrm>
          <a:prstGeom prst="rect">
            <a:avLst/>
          </a:prstGeom>
          <a:noFill/>
        </p:spPr>
      </p:pic>
      <p:pic>
        <p:nvPicPr>
          <p:cNvPr id="29708" name="Picture 12" descr="ARLHead"/>
          <p:cNvPicPr>
            <a:picLocks noChangeAspect="1" noChangeArrowheads="1"/>
          </p:cNvPicPr>
          <p:nvPr userDrawn="1"/>
        </p:nvPicPr>
        <p:blipFill>
          <a:blip r:embed="rId14" cstate="print"/>
          <a:srcRect t="15910"/>
          <a:stretch>
            <a:fillRect/>
          </a:stretch>
        </p:blipFill>
        <p:spPr bwMode="auto">
          <a:xfrm>
            <a:off x="0" y="-9525"/>
            <a:ext cx="9144000" cy="704850"/>
          </a:xfrm>
          <a:prstGeom prst="rect">
            <a:avLst/>
          </a:prstGeom>
          <a:noFill/>
        </p:spPr>
      </p:pic>
    </p:spTree>
    <p:extLst>
      <p:ext uri="{BB962C8B-B14F-4D97-AF65-F5344CB8AC3E}">
        <p14:creationId xmlns:p14="http://schemas.microsoft.com/office/powerpoint/2010/main" val="33892707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fontAlgn="base">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fontAlgn="base">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fontAlgn="base">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fontAlgn="base">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jisc.ac.uk/whatwedo/campaigns/res3/jischelp.asp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datalib.library.ualberta.ca/~humphrey/lifecycle-science060308.doc"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dcc.ac.uk/resources/curation-lifecycle-mode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datacurationprofiles.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dictionary.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hyperlink" Target="http://insected.arizona.edu/manduca/Mand_cycle.htm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gettysburg.edu/library/research/guides/scientific_information/index.do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lboro.ac.uk/services/library/research/"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rpc.research.ucla.edu/Pages/ProposalAwardLifeCycle.aspx"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ccsg.isr.umich.edu/intro.cf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2286000" y="3581400"/>
            <a:ext cx="5638800" cy="3200400"/>
          </a:xfrm>
        </p:spPr>
        <p:txBody>
          <a:bodyPr/>
          <a:lstStyle/>
          <a:p>
            <a:r>
              <a:rPr lang="en-US" dirty="0" smtClean="0"/>
              <a:t>Data Services</a:t>
            </a:r>
            <a:endParaRPr lang="en-US" dirty="0" smtClean="0"/>
          </a:p>
          <a:p>
            <a:r>
              <a:rPr lang="en-US" dirty="0" smtClean="0"/>
              <a:t>ICPSR – Summer 2012</a:t>
            </a:r>
          </a:p>
          <a:p>
            <a:endParaRPr lang="en-US" sz="1400" dirty="0"/>
          </a:p>
          <a:p>
            <a:r>
              <a:rPr lang="en-US" dirty="0" smtClean="0"/>
              <a:t>Jake Carlson	</a:t>
            </a:r>
          </a:p>
          <a:p>
            <a:r>
              <a:rPr lang="en-US" dirty="0" smtClean="0"/>
              <a:t>Data Services Specialist </a:t>
            </a:r>
          </a:p>
          <a:p>
            <a:r>
              <a:rPr lang="en-US" dirty="0" smtClean="0"/>
              <a:t>Purdue University Libraries</a:t>
            </a:r>
            <a:endParaRPr lang="en-US" dirty="0"/>
          </a:p>
        </p:txBody>
      </p:sp>
      <p:sp>
        <p:nvSpPr>
          <p:cNvPr id="5" name="Title 4"/>
          <p:cNvSpPr>
            <a:spLocks noGrp="1"/>
          </p:cNvSpPr>
          <p:nvPr>
            <p:ph type="ctrTitle"/>
          </p:nvPr>
        </p:nvSpPr>
        <p:spPr/>
        <p:txBody>
          <a:bodyPr/>
          <a:lstStyle/>
          <a:p>
            <a:pPr algn="ctr"/>
            <a:r>
              <a:rPr lang="en-US" dirty="0" smtClean="0"/>
              <a:t>Life Cycle Models &amp; Principles</a:t>
            </a:r>
            <a:endParaRPr lang="en-US" dirty="0"/>
          </a:p>
        </p:txBody>
      </p:sp>
    </p:spTree>
    <p:extLst>
      <p:ext uri="{BB962C8B-B14F-4D97-AF65-F5344CB8AC3E}">
        <p14:creationId xmlns:p14="http://schemas.microsoft.com/office/powerpoint/2010/main" val="996314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9263"/>
            <a:ext cx="9144000" cy="922337"/>
          </a:xfrm>
        </p:spPr>
        <p:txBody>
          <a:bodyPr/>
          <a:lstStyle/>
          <a:p>
            <a:pPr algn="ctr"/>
            <a:r>
              <a:rPr lang="en-US" dirty="0" smtClean="0"/>
              <a:t>Connecting Research &amp; Data Lifecycles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392232"/>
            <a:ext cx="4724400" cy="5465768"/>
          </a:xfrm>
          <a:prstGeom prst="rect">
            <a:avLst/>
          </a:prstGeom>
        </p:spPr>
      </p:pic>
      <p:sp>
        <p:nvSpPr>
          <p:cNvPr id="3" name="TextBox 2"/>
          <p:cNvSpPr txBox="1"/>
          <p:nvPr/>
        </p:nvSpPr>
        <p:spPr>
          <a:xfrm>
            <a:off x="4343400" y="1752600"/>
            <a:ext cx="4572000" cy="1815882"/>
          </a:xfrm>
          <a:prstGeom prst="rect">
            <a:avLst/>
          </a:prstGeom>
          <a:noFill/>
        </p:spPr>
        <p:txBody>
          <a:bodyPr wrap="square" rtlCol="0">
            <a:spAutoFit/>
          </a:bodyPr>
          <a:lstStyle/>
          <a:p>
            <a:r>
              <a:rPr lang="en-US" sz="3200" dirty="0" smtClean="0"/>
              <a:t>“How JISC is Helping Researchers”</a:t>
            </a:r>
          </a:p>
          <a:p>
            <a:endParaRPr lang="en-US" sz="1600" dirty="0"/>
          </a:p>
          <a:p>
            <a:r>
              <a:rPr lang="en-US" sz="1600" dirty="0">
                <a:hlinkClick r:id="rId4"/>
              </a:rPr>
              <a:t>http://</a:t>
            </a:r>
            <a:r>
              <a:rPr lang="en-US" sz="1600" dirty="0" smtClean="0">
                <a:hlinkClick r:id="rId4"/>
              </a:rPr>
              <a:t>www.jisc.ac.uk/whatwedo/campaigns/res3/jischelp.aspx</a:t>
            </a:r>
            <a:r>
              <a:rPr lang="en-US" sz="1600" dirty="0" smtClean="0"/>
              <a:t> </a:t>
            </a:r>
            <a:endParaRPr lang="en-US" dirty="0"/>
          </a:p>
        </p:txBody>
      </p:sp>
    </p:spTree>
    <p:extLst>
      <p:ext uri="{BB962C8B-B14F-4D97-AF65-F5344CB8AC3E}">
        <p14:creationId xmlns:p14="http://schemas.microsoft.com/office/powerpoint/2010/main" val="2036354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9263"/>
            <a:ext cx="8915400" cy="1150937"/>
          </a:xfrm>
        </p:spPr>
        <p:txBody>
          <a:bodyPr/>
          <a:lstStyle/>
          <a:p>
            <a:pPr algn="ctr"/>
            <a:r>
              <a:rPr lang="en-US" dirty="0" smtClean="0"/>
              <a:t>Data Lifecycles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4012" y="1905000"/>
            <a:ext cx="8733788" cy="3124200"/>
          </a:xfrm>
        </p:spPr>
      </p:pic>
      <p:sp>
        <p:nvSpPr>
          <p:cNvPr id="3" name="TextBox 2"/>
          <p:cNvSpPr txBox="1"/>
          <p:nvPr/>
        </p:nvSpPr>
        <p:spPr>
          <a:xfrm>
            <a:off x="68766" y="5257800"/>
            <a:ext cx="9004610" cy="1077218"/>
          </a:xfrm>
          <a:prstGeom prst="rect">
            <a:avLst/>
          </a:prstGeom>
          <a:noFill/>
        </p:spPr>
        <p:txBody>
          <a:bodyPr wrap="square" rtlCol="0">
            <a:spAutoFit/>
          </a:bodyPr>
          <a:lstStyle/>
          <a:p>
            <a:pPr algn="ctr"/>
            <a:r>
              <a:rPr lang="en-US" sz="2400" dirty="0" smtClean="0"/>
              <a:t>Chuck Humphrey (2006) “</a:t>
            </a:r>
            <a:r>
              <a:rPr lang="en-US" sz="2400" dirty="0" err="1" smtClean="0"/>
              <a:t>e-Science</a:t>
            </a:r>
            <a:r>
              <a:rPr lang="en-US" sz="2400" dirty="0" smtClean="0"/>
              <a:t> and the lifecycles of Research”</a:t>
            </a:r>
            <a:endParaRPr lang="en-US" sz="2400" dirty="0"/>
          </a:p>
          <a:p>
            <a:pPr algn="ctr"/>
            <a:r>
              <a:rPr lang="en-US" sz="1600" dirty="0" smtClean="0">
                <a:hlinkClick r:id="rId4"/>
              </a:rPr>
              <a:t>http</a:t>
            </a:r>
            <a:r>
              <a:rPr lang="en-US" sz="1600" dirty="0">
                <a:hlinkClick r:id="rId4"/>
              </a:rPr>
              <a:t>://datalib.library.ualberta.ca/~humphrey/lifecycle-science060308.doc</a:t>
            </a:r>
            <a:endParaRPr lang="en-US" sz="1600" dirty="0"/>
          </a:p>
        </p:txBody>
      </p:sp>
    </p:spTree>
    <p:extLst>
      <p:ext uri="{BB962C8B-B14F-4D97-AF65-F5344CB8AC3E}">
        <p14:creationId xmlns:p14="http://schemas.microsoft.com/office/powerpoint/2010/main" val="3612380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446" y="685800"/>
            <a:ext cx="4777154" cy="5569930"/>
          </a:xfrm>
        </p:spPr>
      </p:pic>
      <p:sp>
        <p:nvSpPr>
          <p:cNvPr id="6" name="TextBox 5"/>
          <p:cNvSpPr txBox="1"/>
          <p:nvPr/>
        </p:nvSpPr>
        <p:spPr>
          <a:xfrm>
            <a:off x="4191000" y="685800"/>
            <a:ext cx="4953000" cy="1323439"/>
          </a:xfrm>
          <a:prstGeom prst="rect">
            <a:avLst/>
          </a:prstGeom>
          <a:noFill/>
        </p:spPr>
        <p:txBody>
          <a:bodyPr wrap="square" rtlCol="0">
            <a:spAutoFit/>
          </a:bodyPr>
          <a:lstStyle/>
          <a:p>
            <a:pPr algn="ctr"/>
            <a:r>
              <a:rPr lang="en-US" sz="4000" dirty="0" smtClean="0"/>
              <a:t>Data Lifecycle Model for ICPSR</a:t>
            </a:r>
            <a:endParaRPr lang="en-US" sz="4000" dirty="0"/>
          </a:p>
        </p:txBody>
      </p:sp>
      <p:sp>
        <p:nvSpPr>
          <p:cNvPr id="2" name="TextBox 1"/>
          <p:cNvSpPr txBox="1"/>
          <p:nvPr/>
        </p:nvSpPr>
        <p:spPr>
          <a:xfrm>
            <a:off x="4953000" y="2438400"/>
            <a:ext cx="4114800" cy="3877985"/>
          </a:xfrm>
          <a:prstGeom prst="rect">
            <a:avLst/>
          </a:prstGeom>
          <a:noFill/>
        </p:spPr>
        <p:txBody>
          <a:bodyPr wrap="square" rtlCol="0">
            <a:spAutoFit/>
          </a:bodyPr>
          <a:lstStyle/>
          <a:p>
            <a:pPr marL="342900" indent="-342900">
              <a:buFont typeface="+mj-lt"/>
              <a:buAutoNum type="arabicPeriod"/>
            </a:pPr>
            <a:r>
              <a:rPr lang="en-US" sz="2800" dirty="0" smtClean="0"/>
              <a:t>Proposal and Planning</a:t>
            </a:r>
          </a:p>
          <a:p>
            <a:endParaRPr lang="en-US" sz="1000" dirty="0" smtClean="0"/>
          </a:p>
          <a:p>
            <a:r>
              <a:rPr lang="en-US" sz="2800" dirty="0" smtClean="0"/>
              <a:t>2. Project Start Up</a:t>
            </a:r>
          </a:p>
          <a:p>
            <a:r>
              <a:rPr lang="en-US" sz="1000" dirty="0" smtClean="0"/>
              <a:t> </a:t>
            </a:r>
          </a:p>
          <a:p>
            <a:r>
              <a:rPr lang="en-US" sz="2800" dirty="0" smtClean="0"/>
              <a:t>3. Data Collection</a:t>
            </a:r>
          </a:p>
          <a:p>
            <a:endParaRPr lang="en-US" sz="1000" dirty="0" smtClean="0"/>
          </a:p>
          <a:p>
            <a:r>
              <a:rPr lang="en-US" sz="2800" dirty="0" smtClean="0"/>
              <a:t>4. Data Analysis</a:t>
            </a:r>
          </a:p>
          <a:p>
            <a:endParaRPr lang="en-US" sz="1000" dirty="0" smtClean="0"/>
          </a:p>
          <a:p>
            <a:r>
              <a:rPr lang="en-US" sz="2800" dirty="0" smtClean="0"/>
              <a:t>5. Preparing Data for       </a:t>
            </a:r>
          </a:p>
          <a:p>
            <a:r>
              <a:rPr lang="en-US" sz="2800" dirty="0"/>
              <a:t> </a:t>
            </a:r>
            <a:r>
              <a:rPr lang="en-US" sz="2800" dirty="0" smtClean="0"/>
              <a:t>   Sharing</a:t>
            </a:r>
          </a:p>
          <a:p>
            <a:endParaRPr lang="en-US" sz="1000" dirty="0" smtClean="0"/>
          </a:p>
          <a:p>
            <a:r>
              <a:rPr lang="en-US" sz="2800" dirty="0" smtClean="0"/>
              <a:t>6. Deposit</a:t>
            </a:r>
            <a:endParaRPr lang="en-US" sz="2800" dirty="0"/>
          </a:p>
        </p:txBody>
      </p:sp>
    </p:spTree>
    <p:extLst>
      <p:ext uri="{BB962C8B-B14F-4D97-AF65-F5344CB8AC3E}">
        <p14:creationId xmlns:p14="http://schemas.microsoft.com/office/powerpoint/2010/main" val="2399486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609600"/>
            <a:ext cx="6629400" cy="5938838"/>
          </a:xfrm>
        </p:spPr>
      </p:pic>
      <p:sp>
        <p:nvSpPr>
          <p:cNvPr id="6" name="Title 5"/>
          <p:cNvSpPr>
            <a:spLocks noGrp="1"/>
          </p:cNvSpPr>
          <p:nvPr>
            <p:ph type="title"/>
          </p:nvPr>
        </p:nvSpPr>
        <p:spPr>
          <a:xfrm>
            <a:off x="4648200" y="762000"/>
            <a:ext cx="4495800" cy="762000"/>
          </a:xfrm>
        </p:spPr>
        <p:txBody>
          <a:bodyPr/>
          <a:lstStyle/>
          <a:p>
            <a:r>
              <a:rPr lang="en-US" dirty="0" smtClean="0"/>
              <a:t>Curation Lifecycle</a:t>
            </a:r>
            <a:endParaRPr lang="en-US" dirty="0"/>
          </a:p>
        </p:txBody>
      </p:sp>
      <p:sp>
        <p:nvSpPr>
          <p:cNvPr id="2" name="TextBox 1"/>
          <p:cNvSpPr txBox="1"/>
          <p:nvPr/>
        </p:nvSpPr>
        <p:spPr>
          <a:xfrm>
            <a:off x="5638800" y="5764996"/>
            <a:ext cx="2971800" cy="584775"/>
          </a:xfrm>
          <a:prstGeom prst="rect">
            <a:avLst/>
          </a:prstGeom>
          <a:noFill/>
        </p:spPr>
        <p:txBody>
          <a:bodyPr wrap="square" rtlCol="0">
            <a:spAutoFit/>
          </a:bodyPr>
          <a:lstStyle/>
          <a:p>
            <a:r>
              <a:rPr lang="en-US" sz="1600" dirty="0">
                <a:hlinkClick r:id="rId4"/>
              </a:rPr>
              <a:t>http://</a:t>
            </a:r>
            <a:r>
              <a:rPr lang="en-US" sz="1600" dirty="0" smtClean="0">
                <a:hlinkClick r:id="rId4"/>
              </a:rPr>
              <a:t>www.dcc.ac.uk/resources/curation-lifecycle-model</a:t>
            </a:r>
            <a:r>
              <a:rPr lang="en-US" sz="1600" dirty="0" smtClean="0"/>
              <a:t> </a:t>
            </a:r>
            <a:endParaRPr lang="en-US" sz="1600" dirty="0"/>
          </a:p>
        </p:txBody>
      </p:sp>
    </p:spTree>
    <p:extLst>
      <p:ext uri="{BB962C8B-B14F-4D97-AF65-F5344CB8AC3E}">
        <p14:creationId xmlns:p14="http://schemas.microsoft.com/office/powerpoint/2010/main" val="3221988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449263"/>
            <a:ext cx="8839200" cy="1150937"/>
          </a:xfrm>
        </p:spPr>
        <p:txBody>
          <a:bodyPr/>
          <a:lstStyle/>
          <a:p>
            <a:pPr algn="ctr"/>
            <a:r>
              <a:rPr lang="en-US" dirty="0" smtClean="0"/>
              <a:t>OAIS Reference Model: Preservation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828800"/>
            <a:ext cx="7711768" cy="3962400"/>
          </a:xfrm>
        </p:spPr>
      </p:pic>
    </p:spTree>
    <p:extLst>
      <p:ext uri="{BB962C8B-B14F-4D97-AF65-F5344CB8AC3E}">
        <p14:creationId xmlns:p14="http://schemas.microsoft.com/office/powerpoint/2010/main" val="2676029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6" name="TextBox 5"/>
          <p:cNvSpPr txBox="1"/>
          <p:nvPr/>
        </p:nvSpPr>
        <p:spPr>
          <a:xfrm>
            <a:off x="35168" y="762000"/>
            <a:ext cx="9054118" cy="707886"/>
          </a:xfrm>
          <a:prstGeom prst="rect">
            <a:avLst/>
          </a:prstGeom>
          <a:noFill/>
        </p:spPr>
        <p:txBody>
          <a:bodyPr wrap="square" rtlCol="0">
            <a:spAutoFit/>
          </a:bodyPr>
          <a:lstStyle/>
          <a:p>
            <a:pPr algn="ctr"/>
            <a:r>
              <a:rPr lang="en-US" sz="4000" dirty="0" smtClean="0"/>
              <a:t>ICPSR Pipeline Process </a:t>
            </a:r>
            <a:endParaRPr lang="en-US" sz="4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381124"/>
            <a:ext cx="7696200" cy="4589967"/>
          </a:xfrm>
          <a:prstGeom prst="rect">
            <a:avLst/>
          </a:prstGeom>
        </p:spPr>
      </p:pic>
      <p:sp>
        <p:nvSpPr>
          <p:cNvPr id="3" name="TextBox 2"/>
          <p:cNvSpPr txBox="1"/>
          <p:nvPr/>
        </p:nvSpPr>
        <p:spPr>
          <a:xfrm>
            <a:off x="218827" y="5802086"/>
            <a:ext cx="8686800" cy="830997"/>
          </a:xfrm>
          <a:prstGeom prst="rect">
            <a:avLst/>
          </a:prstGeom>
          <a:noFill/>
        </p:spPr>
        <p:txBody>
          <a:bodyPr wrap="square" rtlCol="0">
            <a:spAutoFit/>
          </a:bodyPr>
          <a:lstStyle/>
          <a:p>
            <a:pPr algn="ctr"/>
            <a:r>
              <a:rPr lang="en-US" sz="2400" dirty="0"/>
              <a:t>http://staging.icpsr.umich.edu/icpsralpha/content/datamanagement/lifecycle/oais.html</a:t>
            </a:r>
          </a:p>
        </p:txBody>
      </p:sp>
    </p:spTree>
    <p:extLst>
      <p:ext uri="{BB962C8B-B14F-4D97-AF65-F5344CB8AC3E}">
        <p14:creationId xmlns:p14="http://schemas.microsoft.com/office/powerpoint/2010/main" val="2734047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49263"/>
            <a:ext cx="8610599" cy="1074737"/>
          </a:xfrm>
        </p:spPr>
        <p:txBody>
          <a:bodyPr/>
          <a:lstStyle/>
          <a:p>
            <a:pPr algn="ctr"/>
            <a:r>
              <a:rPr lang="en-US" dirty="0" smtClean="0"/>
              <a:t>Applying Lifecycle Models</a:t>
            </a:r>
            <a:endParaRPr lang="en-US" dirty="0"/>
          </a:p>
        </p:txBody>
      </p:sp>
      <p:sp>
        <p:nvSpPr>
          <p:cNvPr id="3" name="Content Placeholder 2"/>
          <p:cNvSpPr>
            <a:spLocks noGrp="1"/>
          </p:cNvSpPr>
          <p:nvPr>
            <p:ph idx="1"/>
          </p:nvPr>
        </p:nvSpPr>
        <p:spPr>
          <a:xfrm>
            <a:off x="228600" y="1676400"/>
            <a:ext cx="8610599" cy="4343400"/>
          </a:xfrm>
        </p:spPr>
        <p:txBody>
          <a:bodyPr/>
          <a:lstStyle/>
          <a:p>
            <a:r>
              <a:rPr lang="en-US" dirty="0"/>
              <a:t>“All models are wrong, but some are </a:t>
            </a:r>
            <a:r>
              <a:rPr lang="en-US" dirty="0" smtClean="0"/>
              <a:t>useful”</a:t>
            </a:r>
          </a:p>
          <a:p>
            <a:pPr lvl="1"/>
            <a:r>
              <a:rPr lang="en-US" dirty="0"/>
              <a:t>Models generally reflect the interests, perspectives (and biases) of the agencies that created them.  </a:t>
            </a:r>
          </a:p>
          <a:p>
            <a:pPr lvl="1"/>
            <a:r>
              <a:rPr lang="en-US" dirty="0" smtClean="0"/>
              <a:t>Models </a:t>
            </a:r>
            <a:r>
              <a:rPr lang="en-US" dirty="0"/>
              <a:t>mask complexity.</a:t>
            </a:r>
          </a:p>
          <a:p>
            <a:pPr lvl="1"/>
            <a:r>
              <a:rPr lang="en-US" dirty="0"/>
              <a:t>Models tend to overlook heterogeneity / diversity.</a:t>
            </a:r>
          </a:p>
          <a:p>
            <a:pPr lvl="1"/>
            <a:r>
              <a:rPr lang="en-US" dirty="0" smtClean="0"/>
              <a:t>Models are often presented as orderly and linear.</a:t>
            </a:r>
          </a:p>
          <a:p>
            <a:pPr lvl="1"/>
            <a:r>
              <a:rPr lang="en-US" dirty="0" smtClean="0"/>
              <a:t>Models depict the ideal.</a:t>
            </a:r>
          </a:p>
        </p:txBody>
      </p:sp>
    </p:spTree>
    <p:extLst>
      <p:ext uri="{BB962C8B-B14F-4D97-AF65-F5344CB8AC3E}">
        <p14:creationId xmlns:p14="http://schemas.microsoft.com/office/powerpoint/2010/main" val="3552786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685800"/>
            <a:ext cx="9154886" cy="972706"/>
          </a:xfrm>
        </p:spPr>
      </p:pic>
      <p:sp>
        <p:nvSpPr>
          <p:cNvPr id="8" name="Content Placeholder 2"/>
          <p:cNvSpPr txBox="1">
            <a:spLocks/>
          </p:cNvSpPr>
          <p:nvPr/>
        </p:nvSpPr>
        <p:spPr bwMode="auto">
          <a:xfrm>
            <a:off x="228599" y="2051722"/>
            <a:ext cx="8610599" cy="450147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47675" indent="-447675" algn="l" rtl="0" fontAlgn="base">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fontAlgn="base">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fontAlgn="base">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fontAlgn="base">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a:lstStyle>
          <a:p>
            <a:pPr marL="0" indent="0">
              <a:buNone/>
            </a:pPr>
            <a:r>
              <a:rPr lang="en-US" dirty="0" smtClean="0"/>
              <a:t>A </a:t>
            </a:r>
            <a:r>
              <a:rPr lang="en-US" dirty="0"/>
              <a:t>Data Curation </a:t>
            </a:r>
            <a:r>
              <a:rPr lang="en-US" dirty="0" smtClean="0"/>
              <a:t>Profile contains:</a:t>
            </a:r>
          </a:p>
          <a:p>
            <a:pPr marL="0" indent="0">
              <a:buNone/>
            </a:pPr>
            <a:endParaRPr lang="en-US" sz="1400" dirty="0" smtClean="0"/>
          </a:p>
          <a:p>
            <a:r>
              <a:rPr lang="en-US" dirty="0" smtClean="0"/>
              <a:t>Information about an individual data set, including it’s data lifecycle.</a:t>
            </a:r>
          </a:p>
          <a:p>
            <a:pPr marL="0" indent="0">
              <a:buNone/>
            </a:pPr>
            <a:endParaRPr lang="en-US" sz="1400" dirty="0" smtClean="0"/>
          </a:p>
          <a:p>
            <a:r>
              <a:rPr lang="en-US" dirty="0" smtClean="0"/>
              <a:t>Current management practice.</a:t>
            </a:r>
          </a:p>
          <a:p>
            <a:pPr marL="0" indent="0">
              <a:buNone/>
            </a:pPr>
            <a:endParaRPr lang="en-US" sz="1400" dirty="0" smtClean="0"/>
          </a:p>
          <a:p>
            <a:r>
              <a:rPr lang="en-US" dirty="0" smtClean="0"/>
              <a:t>Unmet needs.</a:t>
            </a:r>
          </a:p>
          <a:p>
            <a:pPr marL="0" indent="0">
              <a:buNone/>
            </a:pPr>
            <a:endParaRPr lang="en-US" sz="2400" dirty="0"/>
          </a:p>
          <a:p>
            <a:pPr marL="0" indent="0" algn="ctr">
              <a:buNone/>
            </a:pPr>
            <a:r>
              <a:rPr lang="en-US" sz="2400" dirty="0" smtClean="0">
                <a:hlinkClick r:id="rId4"/>
              </a:rPr>
              <a:t>http://datacurationprofiles.org</a:t>
            </a:r>
            <a:r>
              <a:rPr lang="en-US" sz="2400" dirty="0" smtClean="0"/>
              <a:t> </a:t>
            </a:r>
          </a:p>
        </p:txBody>
      </p:sp>
    </p:spTree>
    <p:extLst>
      <p:ext uri="{BB962C8B-B14F-4D97-AF65-F5344CB8AC3E}">
        <p14:creationId xmlns:p14="http://schemas.microsoft.com/office/powerpoint/2010/main" val="3742412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3286" y="1447800"/>
            <a:ext cx="6629400" cy="5029667"/>
          </a:xfrm>
        </p:spPr>
      </p:pic>
      <p:sp>
        <p:nvSpPr>
          <p:cNvPr id="5" name="TextBox 4"/>
          <p:cNvSpPr txBox="1"/>
          <p:nvPr/>
        </p:nvSpPr>
        <p:spPr>
          <a:xfrm>
            <a:off x="130629" y="582229"/>
            <a:ext cx="8980714" cy="707886"/>
          </a:xfrm>
          <a:prstGeom prst="rect">
            <a:avLst/>
          </a:prstGeom>
          <a:noFill/>
        </p:spPr>
        <p:txBody>
          <a:bodyPr wrap="square" rtlCol="0">
            <a:spAutoFit/>
          </a:bodyPr>
          <a:lstStyle/>
          <a:p>
            <a:r>
              <a:rPr lang="en-US" sz="4000" dirty="0" smtClean="0"/>
              <a:t>Individual Data Lifecycles are Unique</a:t>
            </a:r>
            <a:endParaRPr lang="en-US" sz="4000" dirty="0"/>
          </a:p>
        </p:txBody>
      </p:sp>
    </p:spTree>
    <p:extLst>
      <p:ext uri="{BB962C8B-B14F-4D97-AF65-F5344CB8AC3E}">
        <p14:creationId xmlns:p14="http://schemas.microsoft.com/office/powerpoint/2010/main" val="1594880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6096000" cy="6819066"/>
          </a:xfrm>
        </p:spPr>
      </p:pic>
      <p:sp>
        <p:nvSpPr>
          <p:cNvPr id="5" name="TextBox 4"/>
          <p:cNvSpPr txBox="1"/>
          <p:nvPr/>
        </p:nvSpPr>
        <p:spPr>
          <a:xfrm>
            <a:off x="6324600" y="914400"/>
            <a:ext cx="2590800" cy="3170099"/>
          </a:xfrm>
          <a:prstGeom prst="rect">
            <a:avLst/>
          </a:prstGeom>
          <a:noFill/>
        </p:spPr>
        <p:txBody>
          <a:bodyPr wrap="square" rtlCol="0">
            <a:spAutoFit/>
          </a:bodyPr>
          <a:lstStyle/>
          <a:p>
            <a:r>
              <a:rPr lang="en-US" sz="4000" dirty="0" smtClean="0"/>
              <a:t>Individual Data Lifecycles can be Complex</a:t>
            </a:r>
            <a:endParaRPr lang="en-US" sz="4000" dirty="0"/>
          </a:p>
        </p:txBody>
      </p:sp>
    </p:spTree>
    <p:extLst>
      <p:ext uri="{BB962C8B-B14F-4D97-AF65-F5344CB8AC3E}">
        <p14:creationId xmlns:p14="http://schemas.microsoft.com/office/powerpoint/2010/main" val="3838294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What is a Lifecycle?</a:t>
            </a:r>
            <a:endParaRPr lang="en-US" dirty="0"/>
          </a:p>
        </p:txBody>
      </p:sp>
      <p:sp>
        <p:nvSpPr>
          <p:cNvPr id="7" name="Content Placeholder 6"/>
          <p:cNvSpPr>
            <a:spLocks noGrp="1"/>
          </p:cNvSpPr>
          <p:nvPr>
            <p:ph idx="1"/>
          </p:nvPr>
        </p:nvSpPr>
        <p:spPr>
          <a:xfrm>
            <a:off x="228601" y="1981200"/>
            <a:ext cx="8382000" cy="4114800"/>
          </a:xfrm>
        </p:spPr>
        <p:txBody>
          <a:bodyPr/>
          <a:lstStyle/>
          <a:p>
            <a:endParaRPr lang="en-US" dirty="0" smtClean="0"/>
          </a:p>
          <a:p>
            <a:endParaRPr lang="en-US" dirty="0"/>
          </a:p>
        </p:txBody>
      </p:sp>
      <p:sp>
        <p:nvSpPr>
          <p:cNvPr id="2" name="TextBox 1"/>
          <p:cNvSpPr txBox="1"/>
          <p:nvPr/>
        </p:nvSpPr>
        <p:spPr>
          <a:xfrm>
            <a:off x="4648200" y="1678662"/>
            <a:ext cx="4495800" cy="4493538"/>
          </a:xfrm>
          <a:prstGeom prst="rect">
            <a:avLst/>
          </a:prstGeom>
          <a:noFill/>
        </p:spPr>
        <p:txBody>
          <a:bodyPr wrap="square" rtlCol="0">
            <a:spAutoFit/>
          </a:bodyPr>
          <a:lstStyle/>
          <a:p>
            <a:r>
              <a:rPr lang="en-US" sz="3200" dirty="0"/>
              <a:t>T</a:t>
            </a:r>
            <a:r>
              <a:rPr lang="en-US" sz="3200" dirty="0" smtClean="0"/>
              <a:t>he </a:t>
            </a:r>
            <a:r>
              <a:rPr lang="en-US" sz="3200" dirty="0"/>
              <a:t>continuous sequence of changes undergone by an organism from one primary form, as a gamete, to the development of the same form again. </a:t>
            </a:r>
          </a:p>
          <a:p>
            <a:endParaRPr lang="en-US" sz="800" dirty="0" smtClean="0"/>
          </a:p>
          <a:p>
            <a:r>
              <a:rPr lang="en-US" sz="2000" dirty="0" smtClean="0">
                <a:hlinkClick r:id="rId3"/>
              </a:rPr>
              <a:t>http://www.dictionary.com</a:t>
            </a:r>
            <a:r>
              <a:rPr lang="en-US" sz="2000" dirty="0" smtClean="0"/>
              <a:t> </a:t>
            </a:r>
            <a:endParaRPr lang="en-US" sz="2000" dirty="0"/>
          </a:p>
        </p:txBody>
      </p:sp>
      <p:sp>
        <p:nvSpPr>
          <p:cNvPr id="4" name="TextBox 3"/>
          <p:cNvSpPr txBox="1"/>
          <p:nvPr/>
        </p:nvSpPr>
        <p:spPr>
          <a:xfrm>
            <a:off x="0" y="6172200"/>
            <a:ext cx="9144000" cy="338554"/>
          </a:xfrm>
          <a:prstGeom prst="rect">
            <a:avLst/>
          </a:prstGeom>
          <a:noFill/>
        </p:spPr>
        <p:txBody>
          <a:bodyPr wrap="square" rtlCol="0">
            <a:spAutoFit/>
          </a:bodyPr>
          <a:lstStyle/>
          <a:p>
            <a:r>
              <a:rPr lang="en-US" sz="1600" dirty="0"/>
              <a:t>Graphic: </a:t>
            </a:r>
            <a:r>
              <a:rPr lang="en-US" sz="1600" dirty="0">
                <a:hlinkClick r:id="rId4"/>
              </a:rPr>
              <a:t>http://</a:t>
            </a:r>
            <a:r>
              <a:rPr lang="en-US" sz="1600" dirty="0" smtClean="0">
                <a:hlinkClick r:id="rId4"/>
              </a:rPr>
              <a:t>insected.arizona.edu/manduca/Mand_cycle.html</a:t>
            </a:r>
            <a:r>
              <a:rPr lang="en-US" sz="1600" dirty="0" smtClean="0"/>
              <a:t> </a:t>
            </a:r>
            <a:endParaRPr lang="en-US" sz="16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1689548"/>
            <a:ext cx="4267200" cy="4267200"/>
          </a:xfrm>
          <a:prstGeom prst="rect">
            <a:avLst/>
          </a:prstGeom>
        </p:spPr>
      </p:pic>
    </p:spTree>
    <p:extLst>
      <p:ext uri="{BB962C8B-B14F-4D97-AF65-F5344CB8AC3E}">
        <p14:creationId xmlns:p14="http://schemas.microsoft.com/office/powerpoint/2010/main" val="3321514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bwMode="auto">
          <a:xfrm>
            <a:off x="2743200" y="3962400"/>
            <a:ext cx="3352800" cy="22726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4" name="Right Arrow 13"/>
          <p:cNvSpPr/>
          <p:nvPr/>
        </p:nvSpPr>
        <p:spPr bwMode="auto">
          <a:xfrm rot="151208">
            <a:off x="1456352" y="4935744"/>
            <a:ext cx="1600200" cy="42419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5" name="Right Arrow 14"/>
          <p:cNvSpPr/>
          <p:nvPr/>
        </p:nvSpPr>
        <p:spPr bwMode="auto">
          <a:xfrm rot="20947901">
            <a:off x="1782225" y="5663754"/>
            <a:ext cx="1600200" cy="42419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3" name="Right Arrow 12"/>
          <p:cNvSpPr/>
          <p:nvPr/>
        </p:nvSpPr>
        <p:spPr bwMode="auto">
          <a:xfrm rot="882864">
            <a:off x="1780231" y="4195456"/>
            <a:ext cx="1600200" cy="42419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0" y="449263"/>
            <a:ext cx="9144000" cy="1150937"/>
          </a:xfrm>
        </p:spPr>
        <p:txBody>
          <a:bodyPr/>
          <a:lstStyle/>
          <a:p>
            <a:pPr algn="ctr"/>
            <a:r>
              <a:rPr lang="en-US" sz="3800" dirty="0" smtClean="0"/>
              <a:t>Lifecycle Models &amp; Data Services </a:t>
            </a:r>
            <a:endParaRPr lang="en-US" sz="3800" dirty="0"/>
          </a:p>
        </p:txBody>
      </p:sp>
      <p:sp>
        <p:nvSpPr>
          <p:cNvPr id="3" name="Content Placeholder 2"/>
          <p:cNvSpPr>
            <a:spLocks noGrp="1"/>
          </p:cNvSpPr>
          <p:nvPr>
            <p:ph idx="1"/>
          </p:nvPr>
        </p:nvSpPr>
        <p:spPr>
          <a:xfrm>
            <a:off x="381000" y="1981200"/>
            <a:ext cx="8381999" cy="4343400"/>
          </a:xfrm>
        </p:spPr>
        <p:txBody>
          <a:bodyPr/>
          <a:lstStyle/>
          <a:p>
            <a:r>
              <a:rPr lang="en-US" dirty="0" smtClean="0"/>
              <a:t>Need for developing your organizational model – based on community models and informed by individual lifecycles.</a:t>
            </a:r>
          </a:p>
          <a:p>
            <a:pPr marL="0" indent="0">
              <a:buNone/>
            </a:pPr>
            <a:endParaRPr lang="en-US" dirty="0" smtClean="0"/>
          </a:p>
        </p:txBody>
      </p:sp>
      <p:sp>
        <p:nvSpPr>
          <p:cNvPr id="6" name="TextBox 5"/>
          <p:cNvSpPr txBox="1"/>
          <p:nvPr/>
        </p:nvSpPr>
        <p:spPr>
          <a:xfrm>
            <a:off x="685800" y="3962400"/>
            <a:ext cx="1219200" cy="523220"/>
          </a:xfrm>
          <a:prstGeom prst="rect">
            <a:avLst/>
          </a:prstGeom>
          <a:solidFill>
            <a:schemeClr val="accent1">
              <a:lumMod val="40000"/>
              <a:lumOff val="60000"/>
            </a:schemeClr>
          </a:solidFill>
          <a:ln>
            <a:solidFill>
              <a:schemeClr val="tx1"/>
            </a:solidFill>
          </a:ln>
        </p:spPr>
        <p:txBody>
          <a:bodyPr wrap="square" rtlCol="0">
            <a:spAutoFit/>
          </a:bodyPr>
          <a:lstStyle/>
          <a:p>
            <a:r>
              <a:rPr lang="en-US" sz="2800" dirty="0" smtClean="0"/>
              <a:t>OAIS</a:t>
            </a:r>
            <a:endParaRPr lang="en-US" sz="2800" dirty="0"/>
          </a:p>
        </p:txBody>
      </p:sp>
      <p:sp>
        <p:nvSpPr>
          <p:cNvPr id="7" name="TextBox 6"/>
          <p:cNvSpPr txBox="1"/>
          <p:nvPr/>
        </p:nvSpPr>
        <p:spPr>
          <a:xfrm>
            <a:off x="457200" y="4815917"/>
            <a:ext cx="1081826" cy="523220"/>
          </a:xfrm>
          <a:prstGeom prst="rect">
            <a:avLst/>
          </a:prstGeom>
          <a:solidFill>
            <a:schemeClr val="accent1">
              <a:lumMod val="40000"/>
              <a:lumOff val="60000"/>
            </a:schemeClr>
          </a:solidFill>
          <a:ln>
            <a:solidFill>
              <a:schemeClr val="tx1"/>
            </a:solidFill>
          </a:ln>
        </p:spPr>
        <p:txBody>
          <a:bodyPr wrap="square" rtlCol="0">
            <a:spAutoFit/>
          </a:bodyPr>
          <a:lstStyle/>
          <a:p>
            <a:r>
              <a:rPr lang="en-US" sz="2800" dirty="0" smtClean="0"/>
              <a:t>DCC</a:t>
            </a:r>
            <a:endParaRPr lang="en-US" sz="2800" dirty="0"/>
          </a:p>
        </p:txBody>
      </p:sp>
      <p:sp>
        <p:nvSpPr>
          <p:cNvPr id="8" name="TextBox 7"/>
          <p:cNvSpPr txBox="1"/>
          <p:nvPr/>
        </p:nvSpPr>
        <p:spPr>
          <a:xfrm>
            <a:off x="304800" y="5711780"/>
            <a:ext cx="1600200" cy="523220"/>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US" sz="2800" dirty="0" smtClean="0"/>
              <a:t>SS Data</a:t>
            </a:r>
            <a:endParaRPr lang="en-US" sz="2800" dirty="0"/>
          </a:p>
        </p:txBody>
      </p:sp>
      <p:sp>
        <p:nvSpPr>
          <p:cNvPr id="19" name="Right Arrow 18"/>
          <p:cNvSpPr/>
          <p:nvPr/>
        </p:nvSpPr>
        <p:spPr bwMode="auto">
          <a:xfrm rot="9659201">
            <a:off x="5427683" y="4210006"/>
            <a:ext cx="1600200" cy="42419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0" name="Right Arrow 19"/>
          <p:cNvSpPr/>
          <p:nvPr/>
        </p:nvSpPr>
        <p:spPr bwMode="auto">
          <a:xfrm rot="10800000">
            <a:off x="5602620" y="4935744"/>
            <a:ext cx="1600200" cy="42419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1" name="Right Arrow 20"/>
          <p:cNvSpPr/>
          <p:nvPr/>
        </p:nvSpPr>
        <p:spPr bwMode="auto">
          <a:xfrm rot="11685264">
            <a:off x="5429870" y="5663754"/>
            <a:ext cx="1600200" cy="42419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6845120" y="5729976"/>
            <a:ext cx="1524001" cy="523220"/>
          </a:xfrm>
          <a:prstGeom prst="rect">
            <a:avLst/>
          </a:prstGeom>
          <a:solidFill>
            <a:schemeClr val="accent1">
              <a:lumMod val="40000"/>
              <a:lumOff val="60000"/>
            </a:schemeClr>
          </a:solidFill>
          <a:ln>
            <a:solidFill>
              <a:schemeClr val="tx1"/>
            </a:solidFill>
          </a:ln>
        </p:spPr>
        <p:txBody>
          <a:bodyPr wrap="square" rtlCol="0">
            <a:spAutoFit/>
          </a:bodyPr>
          <a:lstStyle/>
          <a:p>
            <a:r>
              <a:rPr lang="en-US" sz="2800" dirty="0" smtClean="0"/>
              <a:t>Student</a:t>
            </a:r>
            <a:endParaRPr lang="en-US" sz="2800" dirty="0"/>
          </a:p>
        </p:txBody>
      </p:sp>
      <p:sp>
        <p:nvSpPr>
          <p:cNvPr id="17" name="TextBox 16"/>
          <p:cNvSpPr txBox="1"/>
          <p:nvPr/>
        </p:nvSpPr>
        <p:spPr>
          <a:xfrm>
            <a:off x="7026499" y="4895173"/>
            <a:ext cx="1219200" cy="523220"/>
          </a:xfrm>
          <a:prstGeom prst="rect">
            <a:avLst/>
          </a:prstGeom>
          <a:solidFill>
            <a:schemeClr val="accent1">
              <a:lumMod val="40000"/>
              <a:lumOff val="60000"/>
            </a:schemeClr>
          </a:solidFill>
          <a:ln>
            <a:solidFill>
              <a:schemeClr val="tx1"/>
            </a:solidFill>
          </a:ln>
        </p:spPr>
        <p:txBody>
          <a:bodyPr wrap="square" rtlCol="0">
            <a:spAutoFit/>
          </a:bodyPr>
          <a:lstStyle/>
          <a:p>
            <a:r>
              <a:rPr lang="en-US" sz="2800" dirty="0" smtClean="0"/>
              <a:t>Prof.</a:t>
            </a:r>
            <a:endParaRPr lang="en-US" sz="2800" dirty="0"/>
          </a:p>
        </p:txBody>
      </p:sp>
      <p:sp>
        <p:nvSpPr>
          <p:cNvPr id="16" name="TextBox 15"/>
          <p:cNvSpPr txBox="1"/>
          <p:nvPr/>
        </p:nvSpPr>
        <p:spPr>
          <a:xfrm>
            <a:off x="6858000" y="3962400"/>
            <a:ext cx="1219200" cy="523220"/>
          </a:xfrm>
          <a:prstGeom prst="rect">
            <a:avLst/>
          </a:prstGeom>
          <a:solidFill>
            <a:schemeClr val="accent1">
              <a:lumMod val="40000"/>
              <a:lumOff val="60000"/>
            </a:schemeClr>
          </a:solidFill>
          <a:ln>
            <a:solidFill>
              <a:schemeClr val="tx1"/>
            </a:solidFill>
          </a:ln>
        </p:spPr>
        <p:txBody>
          <a:bodyPr wrap="square" rtlCol="0">
            <a:spAutoFit/>
          </a:bodyPr>
          <a:lstStyle/>
          <a:p>
            <a:r>
              <a:rPr lang="en-US" sz="2800" dirty="0" smtClean="0"/>
              <a:t>Prof.</a:t>
            </a:r>
            <a:endParaRPr lang="en-US" sz="2800" dirty="0"/>
          </a:p>
        </p:txBody>
      </p:sp>
      <p:sp>
        <p:nvSpPr>
          <p:cNvPr id="22" name="TextBox 21"/>
          <p:cNvSpPr txBox="1"/>
          <p:nvPr/>
        </p:nvSpPr>
        <p:spPr>
          <a:xfrm>
            <a:off x="3162300" y="4679729"/>
            <a:ext cx="2514600" cy="954107"/>
          </a:xfrm>
          <a:prstGeom prst="rect">
            <a:avLst/>
          </a:prstGeom>
          <a:noFill/>
        </p:spPr>
        <p:txBody>
          <a:bodyPr wrap="square" rtlCol="0">
            <a:spAutoFit/>
          </a:bodyPr>
          <a:lstStyle/>
          <a:p>
            <a:pPr algn="ctr"/>
            <a:r>
              <a:rPr lang="en-US" sz="2800" dirty="0" smtClean="0"/>
              <a:t>Organizational </a:t>
            </a:r>
          </a:p>
          <a:p>
            <a:pPr algn="ctr"/>
            <a:r>
              <a:rPr lang="en-US" sz="2800" dirty="0" smtClean="0"/>
              <a:t>Model</a:t>
            </a:r>
            <a:endParaRPr lang="en-US" sz="2800" dirty="0"/>
          </a:p>
        </p:txBody>
      </p:sp>
    </p:spTree>
    <p:extLst>
      <p:ext uri="{BB962C8B-B14F-4D97-AF65-F5344CB8AC3E}">
        <p14:creationId xmlns:p14="http://schemas.microsoft.com/office/powerpoint/2010/main" val="11614849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9263"/>
            <a:ext cx="9144000" cy="1150937"/>
          </a:xfrm>
        </p:spPr>
        <p:txBody>
          <a:bodyPr/>
          <a:lstStyle/>
          <a:p>
            <a:pPr algn="ctr"/>
            <a:r>
              <a:rPr lang="en-US" sz="3800" dirty="0" smtClean="0"/>
              <a:t>Lifecycle Models &amp; Data Services </a:t>
            </a:r>
            <a:endParaRPr lang="en-US" sz="3800" dirty="0"/>
          </a:p>
        </p:txBody>
      </p:sp>
      <p:sp>
        <p:nvSpPr>
          <p:cNvPr id="3" name="Content Placeholder 2"/>
          <p:cNvSpPr>
            <a:spLocks noGrp="1"/>
          </p:cNvSpPr>
          <p:nvPr>
            <p:ph idx="1"/>
          </p:nvPr>
        </p:nvSpPr>
        <p:spPr>
          <a:xfrm>
            <a:off x="381000" y="1981200"/>
            <a:ext cx="8381999" cy="4343400"/>
          </a:xfrm>
        </p:spPr>
        <p:txBody>
          <a:bodyPr/>
          <a:lstStyle/>
          <a:p>
            <a:r>
              <a:rPr lang="en-US" dirty="0" smtClean="0"/>
              <a:t>Need </a:t>
            </a:r>
            <a:r>
              <a:rPr lang="en-US" dirty="0" smtClean="0"/>
              <a:t>for alignment between data lifecycles and curation lifecycles – informed by research and scholarly communication lifecycles</a:t>
            </a:r>
            <a:endParaRPr lang="en-US" dirty="0"/>
          </a:p>
        </p:txBody>
      </p:sp>
    </p:spTree>
    <p:extLst>
      <p:ext uri="{BB962C8B-B14F-4D97-AF65-F5344CB8AC3E}">
        <p14:creationId xmlns:p14="http://schemas.microsoft.com/office/powerpoint/2010/main" val="3112196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bwMode="auto">
          <a:xfrm flipH="1" flipV="1">
            <a:off x="76200" y="1352322"/>
            <a:ext cx="8991600" cy="5080744"/>
          </a:xfrm>
          <a:prstGeom prst="rect">
            <a:avLst/>
          </a:prstGeom>
          <a:gradFill flip="none" rotWithShape="1">
            <a:gsLst>
              <a:gs pos="0">
                <a:srgbClr val="DCEBF5"/>
              </a:gs>
              <a:gs pos="0">
                <a:srgbClr val="83A7C3"/>
              </a:gs>
              <a:gs pos="3000">
                <a:srgbClr val="768FB9"/>
              </a:gs>
              <a:gs pos="100000">
                <a:srgbClr val="83A7C3"/>
              </a:gs>
              <a:gs pos="48000">
                <a:srgbClr val="FFFFFF"/>
              </a:gs>
              <a:gs pos="83000">
                <a:srgbClr val="9C6563"/>
              </a:gs>
              <a:gs pos="0">
                <a:srgbClr val="80302D"/>
              </a:gs>
              <a:gs pos="94000">
                <a:srgbClr val="C0524E"/>
              </a:gs>
              <a:gs pos="52000">
                <a:srgbClr val="EBDAD4"/>
              </a:gs>
              <a:gs pos="100000">
                <a:srgbClr val="55261C"/>
              </a:gs>
            </a:gsLst>
            <a:lin ang="540000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 </a:t>
            </a:r>
          </a:p>
        </p:txBody>
      </p:sp>
      <p:pic>
        <p:nvPicPr>
          <p:cNvPr id="44" name="Content Placeholder 4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41287" y="1276973"/>
            <a:ext cx="2899685" cy="5220936"/>
          </a:xfrm>
        </p:spPr>
      </p:pic>
      <p:sp>
        <p:nvSpPr>
          <p:cNvPr id="2" name="Title 1"/>
          <p:cNvSpPr>
            <a:spLocks noGrp="1"/>
          </p:cNvSpPr>
          <p:nvPr>
            <p:ph type="title"/>
          </p:nvPr>
        </p:nvSpPr>
        <p:spPr>
          <a:xfrm>
            <a:off x="0" y="533400"/>
            <a:ext cx="9143999" cy="838200"/>
          </a:xfrm>
        </p:spPr>
        <p:txBody>
          <a:bodyPr/>
          <a:lstStyle/>
          <a:p>
            <a:pPr algn="ctr"/>
            <a:r>
              <a:rPr lang="en-US" dirty="0" smtClean="0"/>
              <a:t>Alignment Between Lifecycles</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5804" y="2907029"/>
            <a:ext cx="1090613"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5" name="Group 54"/>
          <p:cNvGrpSpPr/>
          <p:nvPr/>
        </p:nvGrpSpPr>
        <p:grpSpPr>
          <a:xfrm>
            <a:off x="135356" y="2180104"/>
            <a:ext cx="990600" cy="1077218"/>
            <a:chOff x="135356" y="2180104"/>
            <a:chExt cx="990600" cy="1077218"/>
          </a:xfrm>
        </p:grpSpPr>
        <p:sp>
          <p:nvSpPr>
            <p:cNvPr id="4" name="Rounded Rectangle 3"/>
            <p:cNvSpPr/>
            <p:nvPr/>
          </p:nvSpPr>
          <p:spPr bwMode="auto">
            <a:xfrm>
              <a:off x="135356" y="2242820"/>
              <a:ext cx="990600" cy="990342"/>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ndParaRPr>
            </a:p>
          </p:txBody>
        </p:sp>
        <p:sp>
          <p:nvSpPr>
            <p:cNvPr id="7" name="TextBox 6"/>
            <p:cNvSpPr txBox="1"/>
            <p:nvPr/>
          </p:nvSpPr>
          <p:spPr>
            <a:xfrm>
              <a:off x="135356" y="2180104"/>
              <a:ext cx="990600" cy="1077218"/>
            </a:xfrm>
            <a:prstGeom prst="rect">
              <a:avLst/>
            </a:prstGeom>
            <a:noFill/>
          </p:spPr>
          <p:txBody>
            <a:bodyPr wrap="square" rtlCol="0">
              <a:spAutoFit/>
            </a:bodyPr>
            <a:lstStyle/>
            <a:p>
              <a:pPr algn="ctr"/>
              <a:r>
                <a:rPr lang="en-US" sz="1600" dirty="0" smtClean="0">
                  <a:solidFill>
                    <a:schemeClr val="bg1"/>
                  </a:solidFill>
                </a:rPr>
                <a:t>Proposal Development &amp; DMP</a:t>
              </a:r>
              <a:endParaRPr lang="en-US" sz="1600" dirty="0">
                <a:solidFill>
                  <a:schemeClr val="bg1"/>
                </a:solidFill>
              </a:endParaRPr>
            </a:p>
          </p:txBody>
        </p:sp>
      </p:grpSp>
      <p:grpSp>
        <p:nvGrpSpPr>
          <p:cNvPr id="12" name="Group 11"/>
          <p:cNvGrpSpPr/>
          <p:nvPr/>
        </p:nvGrpSpPr>
        <p:grpSpPr>
          <a:xfrm>
            <a:off x="1531804" y="1809521"/>
            <a:ext cx="987552" cy="1078992"/>
            <a:chOff x="4191000" y="2100838"/>
            <a:chExt cx="987552" cy="1078992"/>
          </a:xfrm>
        </p:grpSpPr>
        <p:sp>
          <p:nvSpPr>
            <p:cNvPr id="8" name="Rounded Rectangle 7"/>
            <p:cNvSpPr/>
            <p:nvPr/>
          </p:nvSpPr>
          <p:spPr bwMode="auto">
            <a:xfrm>
              <a:off x="4191000" y="2100838"/>
              <a:ext cx="987552" cy="1078992"/>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4191000" y="2347946"/>
              <a:ext cx="987552" cy="584775"/>
            </a:xfrm>
            <a:prstGeom prst="rect">
              <a:avLst/>
            </a:prstGeom>
            <a:noFill/>
          </p:spPr>
          <p:txBody>
            <a:bodyPr wrap="square" rtlCol="0">
              <a:spAutoFit/>
            </a:bodyPr>
            <a:lstStyle/>
            <a:p>
              <a:pPr algn="ctr"/>
              <a:r>
                <a:rPr lang="en-US" sz="1600" dirty="0" smtClean="0">
                  <a:solidFill>
                    <a:schemeClr val="bg1"/>
                  </a:solidFill>
                </a:rPr>
                <a:t>Project  Start-up</a:t>
              </a:r>
              <a:endParaRPr lang="en-US" sz="1600" dirty="0">
                <a:solidFill>
                  <a:schemeClr val="bg1"/>
                </a:solidFill>
              </a:endParaRPr>
            </a:p>
          </p:txBody>
        </p:sp>
      </p:grpSp>
      <p:grpSp>
        <p:nvGrpSpPr>
          <p:cNvPr id="58" name="Group 57"/>
          <p:cNvGrpSpPr/>
          <p:nvPr/>
        </p:nvGrpSpPr>
        <p:grpSpPr>
          <a:xfrm>
            <a:off x="3047783" y="1270321"/>
            <a:ext cx="1154069" cy="1104922"/>
            <a:chOff x="3047783" y="1270321"/>
            <a:chExt cx="1154069" cy="1104922"/>
          </a:xfrm>
        </p:grpSpPr>
        <p:sp>
          <p:nvSpPr>
            <p:cNvPr id="14" name="Rounded Rectangle 13"/>
            <p:cNvSpPr/>
            <p:nvPr/>
          </p:nvSpPr>
          <p:spPr bwMode="auto">
            <a:xfrm>
              <a:off x="3047783" y="1296251"/>
              <a:ext cx="987552" cy="1078992"/>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3055804" y="1270321"/>
              <a:ext cx="1146048" cy="1077218"/>
            </a:xfrm>
            <a:prstGeom prst="rect">
              <a:avLst/>
            </a:prstGeom>
            <a:noFill/>
          </p:spPr>
          <p:txBody>
            <a:bodyPr wrap="square" rtlCol="0">
              <a:spAutoFit/>
            </a:bodyPr>
            <a:lstStyle/>
            <a:p>
              <a:r>
                <a:rPr lang="en-US" sz="1600" dirty="0" smtClean="0">
                  <a:solidFill>
                    <a:schemeClr val="bg1"/>
                  </a:solidFill>
                </a:rPr>
                <a:t>Data Collection &amp; File Creation</a:t>
              </a:r>
              <a:endParaRPr lang="en-US" sz="1600" dirty="0">
                <a:solidFill>
                  <a:schemeClr val="bg1"/>
                </a:solidFill>
              </a:endParaRPr>
            </a:p>
          </p:txBody>
        </p:sp>
      </p:grpSp>
      <p:grpSp>
        <p:nvGrpSpPr>
          <p:cNvPr id="16" name="Group 15"/>
          <p:cNvGrpSpPr/>
          <p:nvPr/>
        </p:nvGrpSpPr>
        <p:grpSpPr>
          <a:xfrm>
            <a:off x="4579804" y="1809520"/>
            <a:ext cx="987552" cy="1078992"/>
            <a:chOff x="4191000" y="2100838"/>
            <a:chExt cx="987552" cy="1078992"/>
          </a:xfrm>
        </p:grpSpPr>
        <p:sp>
          <p:nvSpPr>
            <p:cNvPr id="17" name="Rounded Rectangle 16"/>
            <p:cNvSpPr/>
            <p:nvPr/>
          </p:nvSpPr>
          <p:spPr bwMode="auto">
            <a:xfrm>
              <a:off x="4191000" y="2100838"/>
              <a:ext cx="987552" cy="1078992"/>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4191000" y="2347946"/>
              <a:ext cx="987552" cy="584775"/>
            </a:xfrm>
            <a:prstGeom prst="rect">
              <a:avLst/>
            </a:prstGeom>
            <a:noFill/>
          </p:spPr>
          <p:txBody>
            <a:bodyPr wrap="square" rtlCol="0">
              <a:spAutoFit/>
            </a:bodyPr>
            <a:lstStyle/>
            <a:p>
              <a:pPr algn="ctr"/>
              <a:r>
                <a:rPr lang="en-US" sz="1600" dirty="0" smtClean="0">
                  <a:solidFill>
                    <a:schemeClr val="bg1"/>
                  </a:solidFill>
                </a:rPr>
                <a:t>Data Analysis</a:t>
              </a:r>
              <a:endParaRPr lang="en-US" sz="1600" dirty="0">
                <a:solidFill>
                  <a:schemeClr val="bg1"/>
                </a:solidFill>
              </a:endParaRPr>
            </a:p>
          </p:txBody>
        </p:sp>
      </p:grpSp>
      <p:grpSp>
        <p:nvGrpSpPr>
          <p:cNvPr id="19" name="Group 18"/>
          <p:cNvGrpSpPr/>
          <p:nvPr/>
        </p:nvGrpSpPr>
        <p:grpSpPr>
          <a:xfrm>
            <a:off x="5951404" y="2223542"/>
            <a:ext cx="1066800" cy="1078992"/>
            <a:chOff x="4151376" y="2100838"/>
            <a:chExt cx="1066800" cy="1078992"/>
          </a:xfrm>
        </p:grpSpPr>
        <p:sp>
          <p:nvSpPr>
            <p:cNvPr id="20" name="Rounded Rectangle 19"/>
            <p:cNvSpPr/>
            <p:nvPr/>
          </p:nvSpPr>
          <p:spPr bwMode="auto">
            <a:xfrm>
              <a:off x="4191000" y="2100838"/>
              <a:ext cx="987552" cy="1078992"/>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4151376" y="2224835"/>
              <a:ext cx="1066800" cy="830997"/>
            </a:xfrm>
            <a:prstGeom prst="rect">
              <a:avLst/>
            </a:prstGeom>
            <a:noFill/>
          </p:spPr>
          <p:txBody>
            <a:bodyPr wrap="square" rtlCol="0">
              <a:spAutoFit/>
            </a:bodyPr>
            <a:lstStyle/>
            <a:p>
              <a:pPr algn="ctr"/>
              <a:r>
                <a:rPr lang="en-US" sz="1600" dirty="0" smtClean="0">
                  <a:solidFill>
                    <a:schemeClr val="bg1"/>
                  </a:solidFill>
                </a:rPr>
                <a:t>Preparing Data for Sharing</a:t>
              </a:r>
              <a:endParaRPr lang="en-US" sz="1600" dirty="0">
                <a:solidFill>
                  <a:schemeClr val="bg1"/>
                </a:solidFill>
              </a:endParaRPr>
            </a:p>
          </p:txBody>
        </p:sp>
      </p:grpSp>
      <p:sp>
        <p:nvSpPr>
          <p:cNvPr id="13" name="Right Arrow 12"/>
          <p:cNvSpPr/>
          <p:nvPr/>
        </p:nvSpPr>
        <p:spPr bwMode="auto">
          <a:xfrm rot="19925422">
            <a:off x="1141694" y="2399968"/>
            <a:ext cx="405848" cy="417861"/>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3" name="Right Arrow 22"/>
          <p:cNvSpPr/>
          <p:nvPr/>
        </p:nvSpPr>
        <p:spPr bwMode="auto">
          <a:xfrm rot="19925422">
            <a:off x="2575762" y="1734998"/>
            <a:ext cx="405848" cy="417861"/>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4" name="Right Arrow 23"/>
          <p:cNvSpPr/>
          <p:nvPr/>
        </p:nvSpPr>
        <p:spPr bwMode="auto">
          <a:xfrm rot="1729217">
            <a:off x="4117549" y="1690300"/>
            <a:ext cx="405848" cy="417861"/>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5" name="Right Arrow 24"/>
          <p:cNvSpPr/>
          <p:nvPr/>
        </p:nvSpPr>
        <p:spPr bwMode="auto">
          <a:xfrm rot="2132520">
            <a:off x="5591631" y="2408318"/>
            <a:ext cx="405848" cy="417861"/>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2" name="Bent Arrow 21"/>
          <p:cNvSpPr/>
          <p:nvPr/>
        </p:nvSpPr>
        <p:spPr bwMode="auto">
          <a:xfrm rot="10800000">
            <a:off x="4191911" y="3257322"/>
            <a:ext cx="2366043" cy="476000"/>
          </a:xfrm>
          <a:prstGeom prst="ben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59" name="Group 58"/>
          <p:cNvGrpSpPr/>
          <p:nvPr/>
        </p:nvGrpSpPr>
        <p:grpSpPr>
          <a:xfrm>
            <a:off x="2554092" y="4181953"/>
            <a:ext cx="1259039" cy="369332"/>
            <a:chOff x="2554092" y="4181953"/>
            <a:chExt cx="1259039" cy="369332"/>
          </a:xfrm>
        </p:grpSpPr>
        <p:sp>
          <p:nvSpPr>
            <p:cNvPr id="27" name="Rounded Rectangle 26"/>
            <p:cNvSpPr/>
            <p:nvPr/>
          </p:nvSpPr>
          <p:spPr bwMode="auto">
            <a:xfrm>
              <a:off x="2554092" y="4214219"/>
              <a:ext cx="1259039" cy="304800"/>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8" name="TextBox 27"/>
            <p:cNvSpPr txBox="1"/>
            <p:nvPr/>
          </p:nvSpPr>
          <p:spPr>
            <a:xfrm>
              <a:off x="2665278" y="4181953"/>
              <a:ext cx="980519" cy="369332"/>
            </a:xfrm>
            <a:prstGeom prst="rect">
              <a:avLst/>
            </a:prstGeom>
            <a:noFill/>
          </p:spPr>
          <p:txBody>
            <a:bodyPr wrap="square" rtlCol="0">
              <a:spAutoFit/>
            </a:bodyPr>
            <a:lstStyle/>
            <a:p>
              <a:pPr algn="ctr"/>
              <a:r>
                <a:rPr lang="en-US" dirty="0" smtClean="0">
                  <a:solidFill>
                    <a:schemeClr val="bg1"/>
                  </a:solidFill>
                </a:rPr>
                <a:t>Ingest</a:t>
              </a:r>
              <a:endParaRPr lang="en-US" dirty="0">
                <a:solidFill>
                  <a:schemeClr val="bg1"/>
                </a:solidFill>
              </a:endParaRPr>
            </a:p>
          </p:txBody>
        </p:sp>
      </p:grpSp>
      <p:grpSp>
        <p:nvGrpSpPr>
          <p:cNvPr id="60" name="Group 59"/>
          <p:cNvGrpSpPr/>
          <p:nvPr/>
        </p:nvGrpSpPr>
        <p:grpSpPr>
          <a:xfrm>
            <a:off x="2494762" y="4855153"/>
            <a:ext cx="1318368" cy="369332"/>
            <a:chOff x="2494762" y="4855153"/>
            <a:chExt cx="1318368" cy="369332"/>
          </a:xfrm>
        </p:grpSpPr>
        <p:sp>
          <p:nvSpPr>
            <p:cNvPr id="30" name="Rounded Rectangle 29"/>
            <p:cNvSpPr/>
            <p:nvPr/>
          </p:nvSpPr>
          <p:spPr bwMode="auto">
            <a:xfrm>
              <a:off x="2526017" y="4896965"/>
              <a:ext cx="1259039" cy="304800"/>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9" name="TextBox 28"/>
            <p:cNvSpPr txBox="1"/>
            <p:nvPr/>
          </p:nvSpPr>
          <p:spPr>
            <a:xfrm>
              <a:off x="2494762" y="4855153"/>
              <a:ext cx="1318368" cy="369332"/>
            </a:xfrm>
            <a:prstGeom prst="rect">
              <a:avLst/>
            </a:prstGeom>
            <a:noFill/>
          </p:spPr>
          <p:txBody>
            <a:bodyPr wrap="square" rtlCol="0">
              <a:spAutoFit/>
            </a:bodyPr>
            <a:lstStyle/>
            <a:p>
              <a:r>
                <a:rPr lang="en-US" dirty="0" smtClean="0">
                  <a:solidFill>
                    <a:schemeClr val="bg1"/>
                  </a:solidFill>
                </a:rPr>
                <a:t>Data </a:t>
              </a:r>
              <a:r>
                <a:rPr lang="en-US" dirty="0" err="1" smtClean="0">
                  <a:solidFill>
                    <a:schemeClr val="bg1"/>
                  </a:solidFill>
                </a:rPr>
                <a:t>Mgmt</a:t>
              </a:r>
              <a:endParaRPr lang="en-US" dirty="0">
                <a:solidFill>
                  <a:schemeClr val="bg1"/>
                </a:solidFill>
              </a:endParaRPr>
            </a:p>
          </p:txBody>
        </p:sp>
      </p:grpSp>
      <p:grpSp>
        <p:nvGrpSpPr>
          <p:cNvPr id="61" name="Group 60"/>
          <p:cNvGrpSpPr/>
          <p:nvPr/>
        </p:nvGrpSpPr>
        <p:grpSpPr>
          <a:xfrm>
            <a:off x="2554091" y="5476854"/>
            <a:ext cx="1259039" cy="369332"/>
            <a:chOff x="2554091" y="5476854"/>
            <a:chExt cx="1259039" cy="369332"/>
          </a:xfrm>
        </p:grpSpPr>
        <p:sp>
          <p:nvSpPr>
            <p:cNvPr id="32" name="Rounded Rectangle 31"/>
            <p:cNvSpPr/>
            <p:nvPr/>
          </p:nvSpPr>
          <p:spPr bwMode="auto">
            <a:xfrm>
              <a:off x="2554091" y="5509120"/>
              <a:ext cx="1259039" cy="304800"/>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1" name="TextBox 30"/>
            <p:cNvSpPr txBox="1"/>
            <p:nvPr/>
          </p:nvSpPr>
          <p:spPr>
            <a:xfrm>
              <a:off x="2655862" y="5476854"/>
              <a:ext cx="1055497" cy="369332"/>
            </a:xfrm>
            <a:prstGeom prst="rect">
              <a:avLst/>
            </a:prstGeom>
            <a:noFill/>
          </p:spPr>
          <p:txBody>
            <a:bodyPr wrap="square" rtlCol="0">
              <a:spAutoFit/>
            </a:bodyPr>
            <a:lstStyle/>
            <a:p>
              <a:pPr algn="ctr"/>
              <a:r>
                <a:rPr lang="en-US" dirty="0" smtClean="0">
                  <a:solidFill>
                    <a:schemeClr val="bg1"/>
                  </a:solidFill>
                </a:rPr>
                <a:t>Archival</a:t>
              </a:r>
              <a:endParaRPr lang="en-US" dirty="0">
                <a:solidFill>
                  <a:schemeClr val="bg1"/>
                </a:solidFill>
              </a:endParaRPr>
            </a:p>
          </p:txBody>
        </p:sp>
      </p:grpSp>
      <p:grpSp>
        <p:nvGrpSpPr>
          <p:cNvPr id="62" name="Group 61"/>
          <p:cNvGrpSpPr/>
          <p:nvPr/>
        </p:nvGrpSpPr>
        <p:grpSpPr>
          <a:xfrm>
            <a:off x="2554091" y="6086454"/>
            <a:ext cx="1259039" cy="369332"/>
            <a:chOff x="2554091" y="6086454"/>
            <a:chExt cx="1259039" cy="369332"/>
          </a:xfrm>
        </p:grpSpPr>
        <p:sp>
          <p:nvSpPr>
            <p:cNvPr id="35" name="Rounded Rectangle 34"/>
            <p:cNvSpPr/>
            <p:nvPr/>
          </p:nvSpPr>
          <p:spPr bwMode="auto">
            <a:xfrm>
              <a:off x="2554091" y="6118720"/>
              <a:ext cx="1259039" cy="304800"/>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6" name="TextBox 35"/>
            <p:cNvSpPr txBox="1"/>
            <p:nvPr/>
          </p:nvSpPr>
          <p:spPr>
            <a:xfrm>
              <a:off x="2655862" y="6086454"/>
              <a:ext cx="1055497" cy="369332"/>
            </a:xfrm>
            <a:prstGeom prst="rect">
              <a:avLst/>
            </a:prstGeom>
            <a:noFill/>
          </p:spPr>
          <p:txBody>
            <a:bodyPr wrap="square" rtlCol="0">
              <a:spAutoFit/>
            </a:bodyPr>
            <a:lstStyle/>
            <a:p>
              <a:pPr algn="ctr"/>
              <a:r>
                <a:rPr lang="en-US" dirty="0" smtClean="0">
                  <a:solidFill>
                    <a:schemeClr val="bg1"/>
                  </a:solidFill>
                </a:rPr>
                <a:t>Access</a:t>
              </a:r>
              <a:endParaRPr lang="en-US" dirty="0">
                <a:solidFill>
                  <a:schemeClr val="bg1"/>
                </a:solidFill>
              </a:endParaRPr>
            </a:p>
          </p:txBody>
        </p:sp>
      </p:grpSp>
      <p:sp>
        <p:nvSpPr>
          <p:cNvPr id="39" name="Right Arrow 38"/>
          <p:cNvSpPr/>
          <p:nvPr/>
        </p:nvSpPr>
        <p:spPr bwMode="auto">
          <a:xfrm rot="5400000">
            <a:off x="2980371" y="5132243"/>
            <a:ext cx="405848" cy="417861"/>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7" name="Right Arrow 36"/>
          <p:cNvSpPr/>
          <p:nvPr/>
        </p:nvSpPr>
        <p:spPr bwMode="auto">
          <a:xfrm rot="7795571">
            <a:off x="3264917" y="3805263"/>
            <a:ext cx="405848" cy="417861"/>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8" name="Right Arrow 37"/>
          <p:cNvSpPr/>
          <p:nvPr/>
        </p:nvSpPr>
        <p:spPr bwMode="auto">
          <a:xfrm rot="5400000">
            <a:off x="2980686" y="4513013"/>
            <a:ext cx="405848" cy="417861"/>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0" name="Right Arrow 39"/>
          <p:cNvSpPr/>
          <p:nvPr/>
        </p:nvSpPr>
        <p:spPr bwMode="auto">
          <a:xfrm rot="5400000">
            <a:off x="2982611" y="5807914"/>
            <a:ext cx="405848" cy="417861"/>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1" name="TextBox 40"/>
          <p:cNvSpPr txBox="1"/>
          <p:nvPr/>
        </p:nvSpPr>
        <p:spPr>
          <a:xfrm>
            <a:off x="6483896" y="1543359"/>
            <a:ext cx="2089042" cy="584775"/>
          </a:xfrm>
          <a:prstGeom prst="rect">
            <a:avLst/>
          </a:prstGeom>
          <a:noFill/>
        </p:spPr>
        <p:txBody>
          <a:bodyPr wrap="square" rtlCol="0">
            <a:spAutoFit/>
          </a:bodyPr>
          <a:lstStyle/>
          <a:p>
            <a:pPr algn="ctr"/>
            <a:r>
              <a:rPr lang="en-US" sz="3200" dirty="0" smtClean="0"/>
              <a:t>Research</a:t>
            </a:r>
            <a:endParaRPr lang="en-US" sz="3200" dirty="0"/>
          </a:p>
        </p:txBody>
      </p:sp>
      <p:sp>
        <p:nvSpPr>
          <p:cNvPr id="42" name="TextBox 41"/>
          <p:cNvSpPr txBox="1"/>
          <p:nvPr/>
        </p:nvSpPr>
        <p:spPr>
          <a:xfrm>
            <a:off x="6009087" y="5113179"/>
            <a:ext cx="3038660" cy="1077218"/>
          </a:xfrm>
          <a:prstGeom prst="rect">
            <a:avLst/>
          </a:prstGeom>
          <a:noFill/>
        </p:spPr>
        <p:txBody>
          <a:bodyPr wrap="square" rtlCol="0">
            <a:spAutoFit/>
          </a:bodyPr>
          <a:lstStyle/>
          <a:p>
            <a:pPr algn="ctr"/>
            <a:r>
              <a:rPr lang="en-US" sz="3200" dirty="0" smtClean="0"/>
              <a:t>Scholarly Communication</a:t>
            </a:r>
            <a:endParaRPr lang="en-US" sz="3200" dirty="0"/>
          </a:p>
        </p:txBody>
      </p:sp>
      <p:grpSp>
        <p:nvGrpSpPr>
          <p:cNvPr id="1025" name="Group 1024"/>
          <p:cNvGrpSpPr/>
          <p:nvPr/>
        </p:nvGrpSpPr>
        <p:grpSpPr>
          <a:xfrm>
            <a:off x="4207955" y="5761977"/>
            <a:ext cx="914400" cy="648953"/>
            <a:chOff x="4207955" y="5570816"/>
            <a:chExt cx="914400" cy="648953"/>
          </a:xfrm>
        </p:grpSpPr>
        <p:sp>
          <p:nvSpPr>
            <p:cNvPr id="46" name="Rounded Rectangle 45"/>
            <p:cNvSpPr/>
            <p:nvPr/>
          </p:nvSpPr>
          <p:spPr bwMode="auto">
            <a:xfrm>
              <a:off x="4234230" y="5570816"/>
              <a:ext cx="783536" cy="648953"/>
            </a:xfrm>
            <a:prstGeom prst="round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8" name="TextBox 47"/>
            <p:cNvSpPr txBox="1"/>
            <p:nvPr/>
          </p:nvSpPr>
          <p:spPr>
            <a:xfrm>
              <a:off x="4207955" y="5602906"/>
              <a:ext cx="914400" cy="584775"/>
            </a:xfrm>
            <a:prstGeom prst="rect">
              <a:avLst/>
            </a:prstGeom>
            <a:noFill/>
          </p:spPr>
          <p:txBody>
            <a:bodyPr wrap="square" rtlCol="0">
              <a:spAutoFit/>
            </a:bodyPr>
            <a:lstStyle/>
            <a:p>
              <a:r>
                <a:rPr lang="en-US" sz="1600" dirty="0" smtClean="0">
                  <a:solidFill>
                    <a:schemeClr val="bg1"/>
                  </a:solidFill>
                </a:rPr>
                <a:t>Access Storage</a:t>
              </a:r>
              <a:endParaRPr lang="en-US" sz="1600" dirty="0">
                <a:solidFill>
                  <a:schemeClr val="bg1"/>
                </a:solidFill>
              </a:endParaRPr>
            </a:p>
          </p:txBody>
        </p:sp>
      </p:grpSp>
      <p:grpSp>
        <p:nvGrpSpPr>
          <p:cNvPr id="63" name="Group 62"/>
          <p:cNvGrpSpPr/>
          <p:nvPr/>
        </p:nvGrpSpPr>
        <p:grpSpPr>
          <a:xfrm>
            <a:off x="4178416" y="4042142"/>
            <a:ext cx="895164" cy="648953"/>
            <a:chOff x="4178416" y="4042142"/>
            <a:chExt cx="895164" cy="648953"/>
          </a:xfrm>
        </p:grpSpPr>
        <p:sp>
          <p:nvSpPr>
            <p:cNvPr id="52" name="Rounded Rectangle 51"/>
            <p:cNvSpPr/>
            <p:nvPr/>
          </p:nvSpPr>
          <p:spPr bwMode="auto">
            <a:xfrm>
              <a:off x="4234230" y="4042142"/>
              <a:ext cx="783536" cy="648953"/>
            </a:xfrm>
            <a:prstGeom prst="round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9" name="TextBox 48"/>
            <p:cNvSpPr txBox="1"/>
            <p:nvPr/>
          </p:nvSpPr>
          <p:spPr>
            <a:xfrm>
              <a:off x="4178416" y="4074230"/>
              <a:ext cx="895164" cy="584775"/>
            </a:xfrm>
            <a:prstGeom prst="rect">
              <a:avLst/>
            </a:prstGeom>
            <a:noFill/>
          </p:spPr>
          <p:txBody>
            <a:bodyPr wrap="square" rtlCol="0">
              <a:spAutoFit/>
            </a:bodyPr>
            <a:lstStyle/>
            <a:p>
              <a:pPr algn="ctr"/>
              <a:r>
                <a:rPr lang="en-US" sz="1600" dirty="0" smtClean="0">
                  <a:solidFill>
                    <a:schemeClr val="bg1"/>
                  </a:solidFill>
                </a:rPr>
                <a:t>Ingest Storage</a:t>
              </a:r>
              <a:endParaRPr lang="en-US" sz="1600" dirty="0">
                <a:solidFill>
                  <a:schemeClr val="bg1"/>
                </a:solidFill>
              </a:endParaRPr>
            </a:p>
          </p:txBody>
        </p:sp>
      </p:grpSp>
      <p:grpSp>
        <p:nvGrpSpPr>
          <p:cNvPr id="1024" name="Group 1023"/>
          <p:cNvGrpSpPr/>
          <p:nvPr/>
        </p:nvGrpSpPr>
        <p:grpSpPr>
          <a:xfrm>
            <a:off x="4182512" y="4813772"/>
            <a:ext cx="1054459" cy="648953"/>
            <a:chOff x="4182512" y="4813772"/>
            <a:chExt cx="1054459" cy="648953"/>
          </a:xfrm>
        </p:grpSpPr>
        <p:sp>
          <p:nvSpPr>
            <p:cNvPr id="51" name="Rounded Rectangle 50"/>
            <p:cNvSpPr/>
            <p:nvPr/>
          </p:nvSpPr>
          <p:spPr bwMode="auto">
            <a:xfrm>
              <a:off x="4234230" y="4813772"/>
              <a:ext cx="783536" cy="648953"/>
            </a:xfrm>
            <a:prstGeom prst="round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3" name="TextBox 52"/>
            <p:cNvSpPr txBox="1"/>
            <p:nvPr/>
          </p:nvSpPr>
          <p:spPr>
            <a:xfrm>
              <a:off x="4182512" y="4834969"/>
              <a:ext cx="1054459" cy="584775"/>
            </a:xfrm>
            <a:prstGeom prst="rect">
              <a:avLst/>
            </a:prstGeom>
            <a:noFill/>
          </p:spPr>
          <p:txBody>
            <a:bodyPr wrap="square" rtlCol="0">
              <a:spAutoFit/>
            </a:bodyPr>
            <a:lstStyle/>
            <a:p>
              <a:r>
                <a:rPr lang="en-US" sz="1600" dirty="0" smtClean="0">
                  <a:solidFill>
                    <a:schemeClr val="bg1"/>
                  </a:solidFill>
                </a:rPr>
                <a:t>Archival Storage</a:t>
              </a:r>
              <a:endParaRPr lang="en-US" sz="1600" dirty="0">
                <a:solidFill>
                  <a:schemeClr val="bg1"/>
                </a:solidFill>
              </a:endParaRPr>
            </a:p>
          </p:txBody>
        </p:sp>
      </p:grpSp>
      <p:sp>
        <p:nvSpPr>
          <p:cNvPr id="54" name="Right Arrow 53"/>
          <p:cNvSpPr/>
          <p:nvPr/>
        </p:nvSpPr>
        <p:spPr bwMode="auto">
          <a:xfrm rot="21427907">
            <a:off x="3873997" y="4295632"/>
            <a:ext cx="335936" cy="215117"/>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6" name="Right Arrow 55"/>
          <p:cNvSpPr/>
          <p:nvPr/>
        </p:nvSpPr>
        <p:spPr bwMode="auto">
          <a:xfrm rot="19874145">
            <a:off x="3890226" y="5393809"/>
            <a:ext cx="335936" cy="215117"/>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4" name="Right Arrow 63"/>
          <p:cNvSpPr/>
          <p:nvPr/>
        </p:nvSpPr>
        <p:spPr bwMode="auto">
          <a:xfrm rot="20251891">
            <a:off x="3873998" y="6021392"/>
            <a:ext cx="335936" cy="215117"/>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55973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2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2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3" grpId="0" animBg="1"/>
      <p:bldP spid="23" grpId="0" animBg="1"/>
      <p:bldP spid="24" grpId="0" animBg="1"/>
      <p:bldP spid="25" grpId="0" animBg="1"/>
      <p:bldP spid="22" grpId="0" animBg="1"/>
      <p:bldP spid="39" grpId="0" animBg="1"/>
      <p:bldP spid="37" grpId="0" animBg="1"/>
      <p:bldP spid="38" grpId="0" animBg="1"/>
      <p:bldP spid="40" grpId="0" animBg="1"/>
      <p:bldP spid="41" grpId="0"/>
      <p:bldP spid="42" grpId="0"/>
      <p:bldP spid="54" grpId="0" animBg="1"/>
      <p:bldP spid="56"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a:t>
            </a:r>
            <a:endParaRPr lang="en-US" dirty="0"/>
          </a:p>
        </p:txBody>
      </p:sp>
      <p:sp>
        <p:nvSpPr>
          <p:cNvPr id="6" name="Subtitle 5"/>
          <p:cNvSpPr>
            <a:spLocks noGrp="1"/>
          </p:cNvSpPr>
          <p:nvPr>
            <p:ph type="subTitle" idx="1"/>
          </p:nvPr>
        </p:nvSpPr>
        <p:spPr>
          <a:xfrm>
            <a:off x="2286000" y="3581400"/>
            <a:ext cx="5638800" cy="3124200"/>
          </a:xfrm>
        </p:spPr>
        <p:txBody>
          <a:bodyPr/>
          <a:lstStyle/>
          <a:p>
            <a:r>
              <a:rPr lang="en-US" dirty="0" smtClean="0"/>
              <a:t>Applied Data Science</a:t>
            </a:r>
          </a:p>
          <a:p>
            <a:r>
              <a:rPr lang="en-US" dirty="0" smtClean="0"/>
              <a:t>ICPSR – Summer 2012</a:t>
            </a:r>
          </a:p>
          <a:p>
            <a:endParaRPr lang="en-US" sz="1400" dirty="0"/>
          </a:p>
          <a:p>
            <a:r>
              <a:rPr lang="en-US" dirty="0" smtClean="0"/>
              <a:t>Jake Carlson	</a:t>
            </a:r>
          </a:p>
          <a:p>
            <a:r>
              <a:rPr lang="en-US" dirty="0" smtClean="0"/>
              <a:t>Data Services Specialist </a:t>
            </a:r>
          </a:p>
          <a:p>
            <a:r>
              <a:rPr lang="en-US" dirty="0" smtClean="0"/>
              <a:t>Purdue University Libraries</a:t>
            </a:r>
            <a:endParaRPr lang="en-US" dirty="0"/>
          </a:p>
        </p:txBody>
      </p:sp>
    </p:spTree>
    <p:extLst>
      <p:ext uri="{BB962C8B-B14F-4D97-AF65-F5344CB8AC3E}">
        <p14:creationId xmlns:p14="http://schemas.microsoft.com/office/powerpoint/2010/main" val="670203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Lifecycle Models</a:t>
            </a:r>
            <a:endParaRPr lang="en-US" dirty="0"/>
          </a:p>
        </p:txBody>
      </p:sp>
      <p:sp>
        <p:nvSpPr>
          <p:cNvPr id="3" name="Content Placeholder 2"/>
          <p:cNvSpPr>
            <a:spLocks noGrp="1"/>
          </p:cNvSpPr>
          <p:nvPr>
            <p:ph idx="1"/>
          </p:nvPr>
        </p:nvSpPr>
        <p:spPr>
          <a:xfrm>
            <a:off x="609600" y="1676400"/>
            <a:ext cx="7924800" cy="4724400"/>
          </a:xfrm>
        </p:spPr>
        <p:txBody>
          <a:bodyPr/>
          <a:lstStyle/>
          <a:p>
            <a:r>
              <a:rPr lang="en-US" dirty="0" smtClean="0"/>
              <a:t>Subject</a:t>
            </a:r>
          </a:p>
          <a:p>
            <a:pPr lvl="1"/>
            <a:r>
              <a:rPr lang="en-US" dirty="0" smtClean="0"/>
              <a:t>Scholarly Communication</a:t>
            </a:r>
          </a:p>
          <a:p>
            <a:pPr lvl="1"/>
            <a:r>
              <a:rPr lang="en-US" dirty="0" smtClean="0"/>
              <a:t>Research</a:t>
            </a:r>
          </a:p>
          <a:p>
            <a:pPr lvl="1"/>
            <a:r>
              <a:rPr lang="en-US" dirty="0" smtClean="0"/>
              <a:t>Data</a:t>
            </a:r>
            <a:endParaRPr lang="en-US" dirty="0"/>
          </a:p>
          <a:p>
            <a:pPr lvl="1"/>
            <a:r>
              <a:rPr lang="en-US" dirty="0"/>
              <a:t>Curation </a:t>
            </a:r>
          </a:p>
          <a:p>
            <a:r>
              <a:rPr lang="en-US" dirty="0" smtClean="0"/>
              <a:t>Source</a:t>
            </a:r>
          </a:p>
          <a:p>
            <a:pPr lvl="1"/>
            <a:r>
              <a:rPr lang="en-US" dirty="0" smtClean="0"/>
              <a:t>Community</a:t>
            </a:r>
            <a:endParaRPr lang="en-US" dirty="0" smtClean="0"/>
          </a:p>
          <a:p>
            <a:pPr lvl="1"/>
            <a:r>
              <a:rPr lang="en-US" dirty="0" smtClean="0"/>
              <a:t>Organizational</a:t>
            </a:r>
          </a:p>
          <a:p>
            <a:pPr lvl="1"/>
            <a:r>
              <a:rPr lang="en-US" dirty="0" smtClean="0"/>
              <a:t>Individual</a:t>
            </a:r>
            <a:endParaRPr lang="en-US" dirty="0"/>
          </a:p>
          <a:p>
            <a:pPr lvl="1"/>
            <a:endParaRPr lang="en-US" dirty="0" smtClean="0"/>
          </a:p>
        </p:txBody>
      </p:sp>
    </p:spTree>
    <p:extLst>
      <p:ext uri="{BB962C8B-B14F-4D97-AF65-F5344CB8AC3E}">
        <p14:creationId xmlns:p14="http://schemas.microsoft.com/office/powerpoint/2010/main" val="1458336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449263"/>
            <a:ext cx="8610599" cy="1150937"/>
          </a:xfrm>
        </p:spPr>
        <p:txBody>
          <a:bodyPr/>
          <a:lstStyle/>
          <a:p>
            <a:pPr algn="ctr"/>
            <a:r>
              <a:rPr lang="en-US" dirty="0" smtClean="0"/>
              <a:t>Why Use Life Cycle Models?</a:t>
            </a:r>
            <a:endParaRPr lang="en-US" dirty="0"/>
          </a:p>
        </p:txBody>
      </p:sp>
      <p:sp>
        <p:nvSpPr>
          <p:cNvPr id="7" name="Content Placeholder 6"/>
          <p:cNvSpPr>
            <a:spLocks noGrp="1"/>
          </p:cNvSpPr>
          <p:nvPr>
            <p:ph idx="1"/>
          </p:nvPr>
        </p:nvSpPr>
        <p:spPr>
          <a:xfrm>
            <a:off x="228600" y="1676400"/>
            <a:ext cx="8686800" cy="4114800"/>
          </a:xfrm>
        </p:spPr>
        <p:txBody>
          <a:bodyPr/>
          <a:lstStyle/>
          <a:p>
            <a:r>
              <a:rPr lang="en-US" dirty="0" smtClean="0"/>
              <a:t>Helps define and explain complex processes (graphically).</a:t>
            </a:r>
          </a:p>
          <a:p>
            <a:r>
              <a:rPr lang="en-US" dirty="0" smtClean="0"/>
              <a:t>Help to identify important components, roles, responsibilities, milestones, etc.</a:t>
            </a:r>
          </a:p>
          <a:p>
            <a:r>
              <a:rPr lang="en-US" dirty="0" smtClean="0"/>
              <a:t>Demonstrate connections and relationships between parts and the whole. </a:t>
            </a:r>
          </a:p>
          <a:p>
            <a:r>
              <a:rPr lang="en-US" dirty="0" smtClean="0"/>
              <a:t>Provide a framework to develop services and support. </a:t>
            </a:r>
          </a:p>
          <a:p>
            <a:endParaRPr lang="en-US" dirty="0" smtClean="0"/>
          </a:p>
          <a:p>
            <a:endParaRPr lang="en-US" dirty="0"/>
          </a:p>
        </p:txBody>
      </p:sp>
    </p:spTree>
    <p:extLst>
      <p:ext uri="{BB962C8B-B14F-4D97-AF65-F5344CB8AC3E}">
        <p14:creationId xmlns:p14="http://schemas.microsoft.com/office/powerpoint/2010/main" val="1374448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09800"/>
            <a:ext cx="2590800" cy="1150937"/>
          </a:xfrm>
        </p:spPr>
        <p:txBody>
          <a:bodyPr/>
          <a:lstStyle/>
          <a:p>
            <a:pPr algn="ctr"/>
            <a:r>
              <a:rPr lang="en-US" dirty="0" smtClean="0"/>
              <a:t>Scholarly Communication Lifecycles</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4600" y="706184"/>
            <a:ext cx="6629400" cy="6145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5037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90600"/>
            <a:ext cx="2971800" cy="2514600"/>
          </a:xfrm>
        </p:spPr>
        <p:txBody>
          <a:bodyPr/>
          <a:lstStyle/>
          <a:p>
            <a:pPr algn="ctr"/>
            <a:r>
              <a:rPr lang="en-US" dirty="0" smtClean="0"/>
              <a:t>Scholarly Communication Lifecycles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76600" y="762000"/>
            <a:ext cx="5562600" cy="5562600"/>
          </a:xfrm>
        </p:spPr>
      </p:pic>
      <p:sp>
        <p:nvSpPr>
          <p:cNvPr id="3" name="TextBox 2"/>
          <p:cNvSpPr txBox="1"/>
          <p:nvPr/>
        </p:nvSpPr>
        <p:spPr>
          <a:xfrm>
            <a:off x="76200" y="5486400"/>
            <a:ext cx="3886200" cy="830997"/>
          </a:xfrm>
          <a:prstGeom prst="rect">
            <a:avLst/>
          </a:prstGeom>
          <a:noFill/>
        </p:spPr>
        <p:txBody>
          <a:bodyPr wrap="square" rtlCol="0">
            <a:spAutoFit/>
          </a:bodyPr>
          <a:lstStyle/>
          <a:p>
            <a:r>
              <a:rPr lang="en-US" sz="1600" b="1" dirty="0">
                <a:hlinkClick r:id="rId4"/>
              </a:rPr>
              <a:t>http://</a:t>
            </a:r>
            <a:r>
              <a:rPr lang="en-US" sz="1600" b="1" dirty="0" smtClean="0">
                <a:hlinkClick r:id="rId4"/>
              </a:rPr>
              <a:t>www.gettysburg.edu/library/research/guides/scientific_information/index.dot</a:t>
            </a:r>
            <a:r>
              <a:rPr lang="en-US" sz="1600" b="1" dirty="0" smtClean="0"/>
              <a:t> </a:t>
            </a:r>
            <a:endParaRPr lang="en-US" sz="1600" b="1" dirty="0"/>
          </a:p>
        </p:txBody>
      </p:sp>
    </p:spTree>
    <p:extLst>
      <p:ext uri="{BB962C8B-B14F-4D97-AF65-F5344CB8AC3E}">
        <p14:creationId xmlns:p14="http://schemas.microsoft.com/office/powerpoint/2010/main" val="17903028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Research Lifecycles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1828800"/>
            <a:ext cx="6050609" cy="3598279"/>
          </a:xfrm>
        </p:spPr>
      </p:pic>
      <p:sp>
        <p:nvSpPr>
          <p:cNvPr id="4" name="TextBox 3"/>
          <p:cNvSpPr txBox="1"/>
          <p:nvPr/>
        </p:nvSpPr>
        <p:spPr>
          <a:xfrm>
            <a:off x="1600200" y="6070740"/>
            <a:ext cx="5943600" cy="338554"/>
          </a:xfrm>
          <a:prstGeom prst="rect">
            <a:avLst/>
          </a:prstGeom>
          <a:noFill/>
        </p:spPr>
        <p:txBody>
          <a:bodyPr wrap="square" rtlCol="0">
            <a:spAutoFit/>
          </a:bodyPr>
          <a:lstStyle/>
          <a:p>
            <a:r>
              <a:rPr lang="en-US" sz="1600" dirty="0" smtClean="0"/>
              <a:t>Graphic: </a:t>
            </a:r>
            <a:r>
              <a:rPr lang="en-US" sz="1600" dirty="0">
                <a:hlinkClick r:id="rId4"/>
              </a:rPr>
              <a:t>http://www.lboro.ac.uk/services/library/research</a:t>
            </a:r>
            <a:r>
              <a:rPr lang="en-US" sz="1600" dirty="0" smtClean="0">
                <a:hlinkClick r:id="rId4"/>
              </a:rPr>
              <a:t>/</a:t>
            </a:r>
            <a:endParaRPr lang="en-US" sz="1600" dirty="0"/>
          </a:p>
        </p:txBody>
      </p:sp>
    </p:spTree>
    <p:extLst>
      <p:ext uri="{BB962C8B-B14F-4D97-AF65-F5344CB8AC3E}">
        <p14:creationId xmlns:p14="http://schemas.microsoft.com/office/powerpoint/2010/main" val="1721441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Research Lifecycle: Funding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600200"/>
            <a:ext cx="5946481" cy="4840853"/>
          </a:xfrm>
        </p:spPr>
      </p:pic>
      <p:sp>
        <p:nvSpPr>
          <p:cNvPr id="3" name="TextBox 2"/>
          <p:cNvSpPr txBox="1"/>
          <p:nvPr/>
        </p:nvSpPr>
        <p:spPr>
          <a:xfrm>
            <a:off x="7086600" y="4953000"/>
            <a:ext cx="1905000" cy="1569660"/>
          </a:xfrm>
          <a:prstGeom prst="rect">
            <a:avLst/>
          </a:prstGeom>
          <a:noFill/>
        </p:spPr>
        <p:txBody>
          <a:bodyPr wrap="square" rtlCol="0">
            <a:spAutoFit/>
          </a:bodyPr>
          <a:lstStyle/>
          <a:p>
            <a:r>
              <a:rPr lang="en-US" sz="1600" dirty="0" smtClean="0"/>
              <a:t>UCLA – Office of Research Admin:  </a:t>
            </a:r>
            <a:r>
              <a:rPr lang="en-US" sz="1600" dirty="0" smtClean="0">
                <a:hlinkClick r:id="rId3"/>
              </a:rPr>
              <a:t>http</a:t>
            </a:r>
            <a:r>
              <a:rPr lang="en-US" sz="1600" dirty="0">
                <a:hlinkClick r:id="rId3"/>
              </a:rPr>
              <a:t>://</a:t>
            </a:r>
            <a:r>
              <a:rPr lang="en-US" sz="1600" dirty="0" smtClean="0">
                <a:hlinkClick r:id="rId3"/>
              </a:rPr>
              <a:t>rpc.research.ucla.edu/Pages/ProposalAwardLifeCycle.aspx</a:t>
            </a:r>
            <a:r>
              <a:rPr lang="en-US" sz="1600" dirty="0" smtClean="0"/>
              <a:t> </a:t>
            </a:r>
            <a:endParaRPr lang="en-US" sz="1600" dirty="0"/>
          </a:p>
        </p:txBody>
      </p:sp>
    </p:spTree>
    <p:extLst>
      <p:ext uri="{BB962C8B-B14F-4D97-AF65-F5344CB8AC3E}">
        <p14:creationId xmlns:p14="http://schemas.microsoft.com/office/powerpoint/2010/main" val="33987572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9263"/>
            <a:ext cx="9144000" cy="922337"/>
          </a:xfrm>
        </p:spPr>
        <p:txBody>
          <a:bodyPr/>
          <a:lstStyle/>
          <a:p>
            <a:pPr algn="ctr"/>
            <a:r>
              <a:rPr lang="en-US" dirty="0" smtClean="0"/>
              <a:t>Research Lifecycles: Specialized</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1524000"/>
            <a:ext cx="5775325" cy="4795884"/>
          </a:xfrm>
        </p:spPr>
      </p:pic>
      <p:sp>
        <p:nvSpPr>
          <p:cNvPr id="5" name="TextBox 4"/>
          <p:cNvSpPr txBox="1"/>
          <p:nvPr/>
        </p:nvSpPr>
        <p:spPr>
          <a:xfrm>
            <a:off x="6096000" y="1905000"/>
            <a:ext cx="2590800" cy="1754326"/>
          </a:xfrm>
          <a:prstGeom prst="rect">
            <a:avLst/>
          </a:prstGeom>
          <a:noFill/>
        </p:spPr>
        <p:txBody>
          <a:bodyPr wrap="square" rtlCol="0">
            <a:spAutoFit/>
          </a:bodyPr>
          <a:lstStyle/>
          <a:p>
            <a:pPr algn="ctr"/>
            <a:r>
              <a:rPr lang="en-US" sz="3600" dirty="0" smtClean="0"/>
              <a:t>Cross-Cultural Surveys</a:t>
            </a:r>
            <a:endParaRPr lang="en-US" sz="3600" dirty="0"/>
          </a:p>
        </p:txBody>
      </p:sp>
      <p:sp>
        <p:nvSpPr>
          <p:cNvPr id="7" name="TextBox 6"/>
          <p:cNvSpPr txBox="1"/>
          <p:nvPr/>
        </p:nvSpPr>
        <p:spPr>
          <a:xfrm>
            <a:off x="4953000" y="6019800"/>
            <a:ext cx="4114800" cy="338554"/>
          </a:xfrm>
          <a:prstGeom prst="rect">
            <a:avLst/>
          </a:prstGeom>
          <a:noFill/>
        </p:spPr>
        <p:txBody>
          <a:bodyPr wrap="square" rtlCol="0">
            <a:spAutoFit/>
          </a:bodyPr>
          <a:lstStyle/>
          <a:p>
            <a:r>
              <a:rPr lang="en-US" sz="1600" dirty="0" smtClean="0"/>
              <a:t>Graphic: </a:t>
            </a:r>
            <a:r>
              <a:rPr lang="en-US" sz="1600" dirty="0" smtClean="0">
                <a:hlinkClick r:id="rId4"/>
              </a:rPr>
              <a:t>http</a:t>
            </a:r>
            <a:r>
              <a:rPr lang="en-US" sz="1600" dirty="0">
                <a:hlinkClick r:id="rId4"/>
              </a:rPr>
              <a:t>://</a:t>
            </a:r>
            <a:r>
              <a:rPr lang="en-US" sz="1600" dirty="0" smtClean="0">
                <a:hlinkClick r:id="rId4"/>
              </a:rPr>
              <a:t>ccsg.isr.umich.edu/intro.cfm</a:t>
            </a:r>
            <a:r>
              <a:rPr lang="en-US" sz="1600" dirty="0" smtClean="0"/>
              <a:t> </a:t>
            </a:r>
            <a:endParaRPr lang="en-US" sz="1600" dirty="0"/>
          </a:p>
        </p:txBody>
      </p:sp>
    </p:spTree>
    <p:extLst>
      <p:ext uri="{BB962C8B-B14F-4D97-AF65-F5344CB8AC3E}">
        <p14:creationId xmlns:p14="http://schemas.microsoft.com/office/powerpoint/2010/main" val="2460708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Axis">
  <a:themeElements>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3731</TotalTime>
  <Words>1421</Words>
  <Application>Microsoft Office PowerPoint</Application>
  <PresentationFormat>On-screen Show (4:3)</PresentationFormat>
  <Paragraphs>202</Paragraphs>
  <Slides>23</Slides>
  <Notes>18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Axis</vt:lpstr>
      <vt:lpstr>Life Cycle Models &amp; Principles</vt:lpstr>
      <vt:lpstr>What is a Lifecycle?</vt:lpstr>
      <vt:lpstr>Types of Lifecycle Models</vt:lpstr>
      <vt:lpstr>Why Use Life Cycle Models?</vt:lpstr>
      <vt:lpstr>Scholarly Communication Lifecycles</vt:lpstr>
      <vt:lpstr>Scholarly Communication Lifecycles</vt:lpstr>
      <vt:lpstr>Research Lifecycles</vt:lpstr>
      <vt:lpstr>Research Lifecycle: Funding </vt:lpstr>
      <vt:lpstr>Research Lifecycles: Specialized</vt:lpstr>
      <vt:lpstr>Connecting Research &amp; Data Lifecycles</vt:lpstr>
      <vt:lpstr>Data Lifecycles</vt:lpstr>
      <vt:lpstr>PowerPoint Presentation</vt:lpstr>
      <vt:lpstr>Curation Lifecycle</vt:lpstr>
      <vt:lpstr>OAIS Reference Model: Preservation</vt:lpstr>
      <vt:lpstr> </vt:lpstr>
      <vt:lpstr>Applying Lifecycle Models</vt:lpstr>
      <vt:lpstr>PowerPoint Presentation</vt:lpstr>
      <vt:lpstr>PowerPoint Presentation</vt:lpstr>
      <vt:lpstr>PowerPoint Presentation</vt:lpstr>
      <vt:lpstr>Lifecycle Models &amp; Data Services </vt:lpstr>
      <vt:lpstr>Lifecycle Models &amp; Data Services </vt:lpstr>
      <vt:lpstr>Alignment Between Lifecycles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Cycle Models</dc:title>
  <dc:creator>Carlson, Jacob R</dc:creator>
  <cp:lastModifiedBy>Carlson, Jacob R</cp:lastModifiedBy>
  <cp:revision>139</cp:revision>
  <cp:lastPrinted>2012-07-11T14:39:02Z</cp:lastPrinted>
  <dcterms:created xsi:type="dcterms:W3CDTF">2012-07-02T20:01:11Z</dcterms:created>
  <dcterms:modified xsi:type="dcterms:W3CDTF">2012-08-06T02:06:46Z</dcterms:modified>
</cp:coreProperties>
</file>